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5" r:id="rId5"/>
    <p:sldId id="330" r:id="rId6"/>
    <p:sldId id="1251" r:id="rId7"/>
    <p:sldId id="1252" r:id="rId8"/>
    <p:sldId id="260" r:id="rId9"/>
    <p:sldId id="261" r:id="rId10"/>
    <p:sldId id="332" r:id="rId11"/>
    <p:sldId id="312" r:id="rId12"/>
    <p:sldId id="333" r:id="rId13"/>
    <p:sldId id="314" r:id="rId14"/>
    <p:sldId id="347" r:id="rId15"/>
    <p:sldId id="348" r:id="rId16"/>
    <p:sldId id="337" r:id="rId17"/>
    <p:sldId id="343" r:id="rId18"/>
    <p:sldId id="345" r:id="rId19"/>
    <p:sldId id="358" r:id="rId20"/>
    <p:sldId id="359" r:id="rId21"/>
    <p:sldId id="303" r:id="rId22"/>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Berrington" initials="RB" lastIdx="0" clrIdx="0">
    <p:extLst>
      <p:ext uri="{19B8F6BF-5375-455C-9EA6-DF929625EA0E}">
        <p15:presenceInfo xmlns:p15="http://schemas.microsoft.com/office/powerpoint/2012/main" userId="Rachel Berring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1" d="100"/>
          <a:sy n="111" d="100"/>
        </p:scale>
        <p:origin x="600" y="96"/>
      </p:cViewPr>
      <p:guideLst/>
    </p:cSldViewPr>
  </p:slideViewPr>
  <p:notesTextViewPr>
    <p:cViewPr>
      <p:scale>
        <a:sx n="1" d="1"/>
        <a:sy n="1" d="1"/>
      </p:scale>
      <p:origin x="0" y="0"/>
    </p:cViewPr>
  </p:notesTextViewPr>
  <p:sorterViewPr>
    <p:cViewPr varScale="1">
      <p:scale>
        <a:sx n="1" d="1"/>
        <a:sy n="1" d="1"/>
      </p:scale>
      <p:origin x="0" y="-4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33000">
                <a:srgbClr val="0066A1"/>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Snip Single Corner Rectangle 4"/>
          <p:cNvSpPr/>
          <p:nvPr/>
        </p:nvSpPr>
        <p:spPr>
          <a:xfrm flipH="1">
            <a:off x="0" y="3190240"/>
            <a:ext cx="12192000" cy="3667760"/>
          </a:xfrm>
          <a:prstGeom prst="snip1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 name="Group 6"/>
          <p:cNvGrpSpPr/>
          <p:nvPr/>
        </p:nvGrpSpPr>
        <p:grpSpPr>
          <a:xfrm flipH="1">
            <a:off x="1" y="1"/>
            <a:ext cx="11167959" cy="270818"/>
            <a:chOff x="1195233" y="1"/>
            <a:chExt cx="7948768" cy="270818"/>
          </a:xfrm>
          <a:solidFill>
            <a:schemeClr val="accent3"/>
          </a:solidFill>
        </p:grpSpPr>
        <p:sp>
          <p:nvSpPr>
            <p:cNvPr id="8" name="Rectangle 7"/>
            <p:cNvSpPr/>
            <p:nvPr/>
          </p:nvSpPr>
          <p:spPr>
            <a:xfrm>
              <a:off x="1666715" y="1"/>
              <a:ext cx="7477286" cy="27039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Right Triangle 8"/>
            <p:cNvSpPr/>
            <p:nvPr/>
          </p:nvSpPr>
          <p:spPr>
            <a:xfrm flipH="1" flipV="1">
              <a:off x="1195233" y="1"/>
              <a:ext cx="480819" cy="270818"/>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bg2"/>
                </a:solidFill>
              </a:endParaRPr>
            </a:p>
          </p:txBody>
        </p:sp>
      </p:grpSp>
      <p:sp>
        <p:nvSpPr>
          <p:cNvPr id="16" name="Text Placeholder 2"/>
          <p:cNvSpPr>
            <a:spLocks noGrp="1"/>
          </p:cNvSpPr>
          <p:nvPr>
            <p:ph idx="1" hasCustomPrompt="1"/>
          </p:nvPr>
        </p:nvSpPr>
        <p:spPr>
          <a:xfrm>
            <a:off x="1039284" y="3370828"/>
            <a:ext cx="5850911" cy="556730"/>
          </a:xfrm>
          <a:prstGeom prst="rect">
            <a:avLst/>
          </a:prstGeom>
        </p:spPr>
        <p:txBody>
          <a:bodyPr rtlCol="0">
            <a:normAutofit/>
          </a:bodyPr>
          <a:lstStyle>
            <a:lvl1pPr marL="0" indent="0">
              <a:buFont typeface="Arial"/>
              <a:buNone/>
              <a:defRPr/>
            </a:lvl1pPr>
          </a:lstStyle>
          <a:p>
            <a:pPr lvl="0"/>
            <a:r>
              <a:rPr lang="en-US" dirty="0"/>
              <a:t>Click to add presenters name</a:t>
            </a:r>
          </a:p>
        </p:txBody>
      </p:sp>
      <p:sp>
        <p:nvSpPr>
          <p:cNvPr id="10" name="Text Placeholder 2"/>
          <p:cNvSpPr>
            <a:spLocks noGrp="1"/>
          </p:cNvSpPr>
          <p:nvPr>
            <p:ph idx="10"/>
          </p:nvPr>
        </p:nvSpPr>
        <p:spPr>
          <a:xfrm>
            <a:off x="1039287" y="4188526"/>
            <a:ext cx="5850909" cy="408847"/>
          </a:xfrm>
          <a:prstGeom prst="rect">
            <a:avLst/>
          </a:prstGeom>
        </p:spPr>
        <p:txBody>
          <a:bodyPr rtlCol="0">
            <a:normAutofit/>
          </a:bodyPr>
          <a:lstStyle>
            <a:lvl1pPr marL="0" indent="0">
              <a:buFont typeface="Arial"/>
              <a:buNone/>
              <a:defRPr sz="1600"/>
            </a:lvl1pPr>
          </a:lstStyle>
          <a:p>
            <a:pPr lvl="0"/>
            <a:r>
              <a:rPr lang="en-US"/>
              <a:t>Edit Master text styles</a:t>
            </a:r>
          </a:p>
        </p:txBody>
      </p:sp>
      <p:pic>
        <p:nvPicPr>
          <p:cNvPr id="1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0392356" y="6311847"/>
            <a:ext cx="1524000" cy="4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64633" y="1307054"/>
            <a:ext cx="10075084" cy="1116106"/>
          </a:xfrm>
        </p:spPr>
        <p:txBody>
          <a:bodyPr/>
          <a:lstStyle>
            <a:lvl1pPr>
              <a:defRPr>
                <a:solidFill>
                  <a:schemeClr val="bg1"/>
                </a:solidFill>
              </a:defRPr>
            </a:lvl1pPr>
          </a:lstStyle>
          <a:p>
            <a:r>
              <a:rPr lang="en-US"/>
              <a:t>Click to edit Master title style</a:t>
            </a:r>
            <a:endParaRPr lang="en-US" dirty="0"/>
          </a:p>
        </p:txBody>
      </p:sp>
      <p:sp>
        <p:nvSpPr>
          <p:cNvPr id="18" name="Picture Placeholder 2"/>
          <p:cNvSpPr>
            <a:spLocks noGrp="1"/>
          </p:cNvSpPr>
          <p:nvPr>
            <p:ph type="pic" idx="11"/>
          </p:nvPr>
        </p:nvSpPr>
        <p:spPr>
          <a:xfrm rot="584399">
            <a:off x="7185016" y="2888766"/>
            <a:ext cx="4143453" cy="2878790"/>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17967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9" name="Title Placeholder 1"/>
          <p:cNvSpPr>
            <a:spLocks noGrp="1"/>
          </p:cNvSpPr>
          <p:nvPr>
            <p:ph type="title"/>
          </p:nvPr>
        </p:nvSpPr>
        <p:spPr bwMode="auto">
          <a:xfrm>
            <a:off x="609600" y="438150"/>
            <a:ext cx="10972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p>
            <a:pPr lvl="0"/>
            <a:r>
              <a:rPr lang="en-US"/>
              <a:t>Click to edit Master title style</a:t>
            </a:r>
            <a:endParaRPr lang="en-US" dirty="0"/>
          </a:p>
        </p:txBody>
      </p:sp>
      <p:sp>
        <p:nvSpPr>
          <p:cNvPr id="20" name="Text Placeholder 2"/>
          <p:cNvSpPr>
            <a:spLocks noGrp="1"/>
          </p:cNvSpPr>
          <p:nvPr>
            <p:ph idx="1"/>
          </p:nvPr>
        </p:nvSpPr>
        <p:spPr bwMode="auto">
          <a:xfrm>
            <a:off x="609600" y="1600200"/>
            <a:ext cx="109728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8475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stimonial">
    <p:spTree>
      <p:nvGrpSpPr>
        <p:cNvPr id="1" name=""/>
        <p:cNvGrpSpPr/>
        <p:nvPr/>
      </p:nvGrpSpPr>
      <p:grpSpPr>
        <a:xfrm>
          <a:off x="0" y="0"/>
          <a:ext cx="0" cy="0"/>
          <a:chOff x="0" y="0"/>
          <a:chExt cx="0" cy="0"/>
        </a:xfrm>
      </p:grpSpPr>
      <p:cxnSp>
        <p:nvCxnSpPr>
          <p:cNvPr id="5" name="Straight Connector 4"/>
          <p:cNvCxnSpPr/>
          <p:nvPr/>
        </p:nvCxnSpPr>
        <p:spPr>
          <a:xfrm>
            <a:off x="-423333" y="2043113"/>
            <a:ext cx="11303000"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973667" y="4040188"/>
            <a:ext cx="11303000"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0" hasCustomPrompt="1"/>
          </p:nvPr>
        </p:nvSpPr>
        <p:spPr>
          <a:xfrm>
            <a:off x="1841501" y="2245360"/>
            <a:ext cx="8548793" cy="1605280"/>
          </a:xfrm>
        </p:spPr>
        <p:txBody>
          <a:bodyPr wrap="square">
            <a:noAutofit/>
          </a:bodyPr>
          <a:lstStyle>
            <a:lvl1pPr marL="182880" indent="-457200" algn="l">
              <a:buFont typeface="Arial"/>
              <a:buNone/>
              <a:defRPr sz="2500"/>
            </a:lvl1pPr>
            <a:lvl2pPr marL="282575" indent="0" algn="l">
              <a:buFont typeface="Arial"/>
              <a:buNone/>
              <a:defRPr/>
            </a:lvl2pPr>
            <a:lvl3pPr marL="577850" indent="0" algn="l">
              <a:buFont typeface="Arial"/>
              <a:buNone/>
              <a:defRPr/>
            </a:lvl3pPr>
            <a:lvl4pPr marL="860425" indent="0" algn="l">
              <a:buFont typeface="Arial"/>
              <a:buNone/>
              <a:defRPr/>
            </a:lvl4pPr>
            <a:lvl5pPr marL="1143000" indent="0" algn="l">
              <a:buFont typeface="Arial"/>
              <a:buNone/>
              <a:defRPr/>
            </a:lvl5pPr>
          </a:lstStyle>
          <a:p>
            <a:pPr lvl="0"/>
            <a:r>
              <a:rPr lang="en-US" dirty="0"/>
              <a:t>“Click to add testimonial.”</a:t>
            </a:r>
          </a:p>
        </p:txBody>
      </p:sp>
      <p:sp>
        <p:nvSpPr>
          <p:cNvPr id="10" name="Text Placeholder 2"/>
          <p:cNvSpPr>
            <a:spLocks noGrp="1"/>
          </p:cNvSpPr>
          <p:nvPr>
            <p:ph type="body" sz="quarter" idx="11" hasCustomPrompt="1"/>
          </p:nvPr>
        </p:nvSpPr>
        <p:spPr>
          <a:xfrm>
            <a:off x="1841501" y="4135120"/>
            <a:ext cx="8548793" cy="304800"/>
          </a:xfrm>
        </p:spPr>
        <p:txBody>
          <a:bodyPr>
            <a:normAutofit/>
          </a:bodyPr>
          <a:lstStyle>
            <a:lvl1pPr marL="0" indent="0" algn="l">
              <a:buFont typeface="Arial"/>
              <a:buNone/>
              <a:defRPr sz="1200"/>
            </a:lvl1pPr>
            <a:lvl2pPr marL="282575" indent="0" algn="l">
              <a:buFont typeface="Arial"/>
              <a:buNone/>
              <a:defRPr/>
            </a:lvl2pPr>
            <a:lvl3pPr marL="577850" indent="0" algn="l">
              <a:buFont typeface="Arial"/>
              <a:buNone/>
              <a:defRPr/>
            </a:lvl3pPr>
            <a:lvl4pPr marL="860425" indent="0" algn="l">
              <a:buFont typeface="Arial"/>
              <a:buNone/>
              <a:defRPr/>
            </a:lvl4pPr>
            <a:lvl5pPr marL="1143000" indent="0" algn="l">
              <a:buFont typeface="Arial"/>
              <a:buNone/>
              <a:defRPr/>
            </a:lvl5pPr>
          </a:lstStyle>
          <a:p>
            <a:pPr lvl="0"/>
            <a:r>
              <a:rPr lang="en-US" dirty="0"/>
              <a:t>Click to add source</a:t>
            </a:r>
          </a:p>
        </p:txBody>
      </p:sp>
    </p:spTree>
    <p:extLst>
      <p:ext uri="{BB962C8B-B14F-4D97-AF65-F5344CB8AC3E}">
        <p14:creationId xmlns:p14="http://schemas.microsoft.com/office/powerpoint/2010/main" val="88276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6" name="Picture Placeholder 2"/>
          <p:cNvSpPr>
            <a:spLocks noGrp="1"/>
          </p:cNvSpPr>
          <p:nvPr>
            <p:ph type="pic" idx="1"/>
          </p:nvPr>
        </p:nvSpPr>
        <p:spPr>
          <a:xfrm rot="240000">
            <a:off x="5232256" y="1395175"/>
            <a:ext cx="6107832" cy="3453797"/>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9" name="Title 48"/>
          <p:cNvSpPr>
            <a:spLocks noGrp="1"/>
          </p:cNvSpPr>
          <p:nvPr>
            <p:ph type="title"/>
          </p:nvPr>
        </p:nvSpPr>
        <p:spPr>
          <a:xfrm>
            <a:off x="664633" y="2296160"/>
            <a:ext cx="4022515" cy="965200"/>
          </a:xfrm>
        </p:spPr>
        <p:txBody>
          <a:bodyPr/>
          <a:lstStyle>
            <a:lvl1pPr>
              <a:defRPr sz="2400"/>
            </a:lvl1pPr>
          </a:lstStyle>
          <a:p>
            <a:r>
              <a:rPr lang="en-US"/>
              <a:t>Click to edit Master title style</a:t>
            </a:r>
            <a:endParaRPr lang="en-US" dirty="0"/>
          </a:p>
        </p:txBody>
      </p:sp>
      <p:sp>
        <p:nvSpPr>
          <p:cNvPr id="50" name="Footer Placeholder 49"/>
          <p:cNvSpPr>
            <a:spLocks noGrp="1"/>
          </p:cNvSpPr>
          <p:nvPr>
            <p:ph type="ftr" sz="quarter" idx="10"/>
          </p:nvPr>
        </p:nvSpPr>
        <p:spPr/>
        <p:txBody>
          <a:bodyPr/>
          <a:lstStyle/>
          <a:p>
            <a:endParaRPr lang="en-US" dirty="0"/>
          </a:p>
        </p:txBody>
      </p:sp>
      <p:sp>
        <p:nvSpPr>
          <p:cNvPr id="52" name="Text Placeholder 51"/>
          <p:cNvSpPr>
            <a:spLocks noGrp="1"/>
          </p:cNvSpPr>
          <p:nvPr>
            <p:ph type="body" sz="quarter" idx="11"/>
          </p:nvPr>
        </p:nvSpPr>
        <p:spPr>
          <a:xfrm>
            <a:off x="664633" y="3393440"/>
            <a:ext cx="4021667" cy="1199198"/>
          </a:xfrm>
        </p:spPr>
        <p:txBody>
          <a:bodyPr>
            <a:normAutofit/>
          </a:bodyPr>
          <a:lstStyle>
            <a:lvl1pPr marL="0" indent="0">
              <a:buFont typeface="Arial"/>
              <a:buNone/>
              <a:defRPr sz="1500"/>
            </a:lvl1pPr>
            <a:lvl2pPr marL="282575" indent="0">
              <a:buFont typeface="Arial"/>
              <a:buNone/>
              <a:defRPr sz="1200"/>
            </a:lvl2pPr>
            <a:lvl3pPr marL="577850" indent="0">
              <a:buFont typeface="Arial"/>
              <a:buNone/>
              <a:defRPr sz="1200"/>
            </a:lvl3pPr>
            <a:lvl4pPr marL="860425" indent="0">
              <a:buFont typeface="Arial"/>
              <a:buNone/>
              <a:defRPr sz="1200"/>
            </a:lvl4pPr>
            <a:lvl5pPr marL="1143000" indent="0">
              <a:buFont typeface="Arial"/>
              <a:buNone/>
              <a:defRPr sz="1200"/>
            </a:lvl5pPr>
          </a:lstStyle>
          <a:p>
            <a:pPr lvl="0"/>
            <a:r>
              <a:rPr lang="en-US"/>
              <a:t>Edit Master text styles</a:t>
            </a:r>
          </a:p>
        </p:txBody>
      </p:sp>
    </p:spTree>
    <p:extLst>
      <p:ext uri="{BB962C8B-B14F-4D97-AF65-F5344CB8AC3E}">
        <p14:creationId xmlns:p14="http://schemas.microsoft.com/office/powerpoint/2010/main" val="259981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64633" y="646654"/>
            <a:ext cx="10075084" cy="643666"/>
          </a:xfrm>
        </p:spPr>
        <p:txBody>
          <a:bodyPr/>
          <a:lstStyle>
            <a:lvl1pPr>
              <a:defRPr sz="28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6" name="Text Placeholder 5"/>
          <p:cNvSpPr>
            <a:spLocks noGrp="1"/>
          </p:cNvSpPr>
          <p:nvPr>
            <p:ph type="body" sz="quarter" idx="11"/>
          </p:nvPr>
        </p:nvSpPr>
        <p:spPr>
          <a:xfrm>
            <a:off x="664632" y="1371601"/>
            <a:ext cx="8587317" cy="639763"/>
          </a:xfrm>
        </p:spPr>
        <p:txBody>
          <a:bodyPr>
            <a:normAutofit/>
          </a:bodyPr>
          <a:lstStyle>
            <a:lvl1pPr marL="0" indent="0">
              <a:buNone/>
              <a:defRPr sz="2000"/>
            </a:lvl1pPr>
          </a:lstStyle>
          <a:p>
            <a:pPr lvl="0"/>
            <a:r>
              <a:rPr lang="en-US"/>
              <a:t>Edit Master text styles</a:t>
            </a:r>
          </a:p>
        </p:txBody>
      </p:sp>
    </p:spTree>
    <p:extLst>
      <p:ext uri="{BB962C8B-B14F-4D97-AF65-F5344CB8AC3E}">
        <p14:creationId xmlns:p14="http://schemas.microsoft.com/office/powerpoint/2010/main" val="243526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37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1625600" y="6172201"/>
            <a:ext cx="416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7532CE-F241-4EC6-8E9B-2391530B9D49}" type="datetimeFigureOut">
              <a:rPr lang="en-US" smtClean="0"/>
              <a:t>12/23/2025</a:t>
            </a:fld>
            <a:endParaRPr lang="en-US" dirty="0"/>
          </a:p>
        </p:txBody>
      </p:sp>
      <p:sp>
        <p:nvSpPr>
          <p:cNvPr id="6" name="Slide Number Placeholder 10"/>
          <p:cNvSpPr>
            <a:spLocks noGrp="1"/>
          </p:cNvSpPr>
          <p:nvPr>
            <p:ph type="sldNum" sz="quarter" idx="11"/>
          </p:nvPr>
        </p:nvSpPr>
        <p:spPr>
          <a:xfrm>
            <a:off x="711200" y="6172201"/>
            <a:ext cx="914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3DDD85D-8F9C-47CA-9AB0-25A8818ABF5E}" type="slidenum">
              <a:rPr lang="en-US" smtClean="0"/>
              <a:t>‹#›</a:t>
            </a:fld>
            <a:endParaRPr lang="en-US" dirty="0"/>
          </a:p>
        </p:txBody>
      </p:sp>
    </p:spTree>
    <p:extLst>
      <p:ext uri="{BB962C8B-B14F-4D97-AF65-F5344CB8AC3E}">
        <p14:creationId xmlns:p14="http://schemas.microsoft.com/office/powerpoint/2010/main" val="268842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7532CE-F241-4EC6-8E9B-2391530B9D49}" type="datetimeFigureOut">
              <a:rPr lang="en-US" smtClean="0"/>
              <a:t>12/23/2025</a:t>
            </a:fld>
            <a:endParaRPr lang="en-US" dirty="0"/>
          </a:p>
        </p:txBody>
      </p:sp>
      <p:sp>
        <p:nvSpPr>
          <p:cNvPr id="5" name="Slide Number Placeholder 10"/>
          <p:cNvSpPr>
            <a:spLocks noGrp="1"/>
          </p:cNvSpPr>
          <p:nvPr>
            <p:ph type="sldNum" sz="quarter" idx="11"/>
          </p:nvPr>
        </p:nvSpPr>
        <p:spPr>
          <a:xfrm>
            <a:off x="914400" y="6580188"/>
            <a:ext cx="1219200" cy="228600"/>
          </a:xfrm>
          <a:prstGeom prst="rect">
            <a:avLst/>
          </a:prstGeom>
        </p:spPr>
        <p:txBody>
          <a:bodyPr/>
          <a:lstStyle>
            <a:lvl1pPr>
              <a:defRPr/>
            </a:lvl1pPr>
          </a:lstStyle>
          <a:p>
            <a:fld id="{F3DDD85D-8F9C-47CA-9AB0-25A8818ABF5E}" type="slidenum">
              <a:rPr lang="en-US" smtClean="0"/>
              <a:t>‹#›</a:t>
            </a:fld>
            <a:endParaRPr lang="en-US" dirty="0"/>
          </a:p>
        </p:txBody>
      </p:sp>
    </p:spTree>
    <p:extLst>
      <p:ext uri="{BB962C8B-B14F-4D97-AF65-F5344CB8AC3E}">
        <p14:creationId xmlns:p14="http://schemas.microsoft.com/office/powerpoint/2010/main" val="367976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7532CE-F241-4EC6-8E9B-2391530B9D49}" type="datetimeFigureOut">
              <a:rPr lang="en-US" smtClean="0"/>
              <a:t>12/23/2025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DDD85D-8F9C-47CA-9AB0-25A8818ABF5E}" type="slidenum">
              <a:rPr lang="en-US" smtClean="0"/>
              <a:t>‹#›</a:t>
            </a:fld>
            <a:endParaRPr lang="en-US" dirty="0"/>
          </a:p>
        </p:txBody>
      </p:sp>
    </p:spTree>
    <p:extLst>
      <p:ext uri="{BB962C8B-B14F-4D97-AF65-F5344CB8AC3E}">
        <p14:creationId xmlns:p14="http://schemas.microsoft.com/office/powerpoint/2010/main" val="238651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64633" y="646654"/>
            <a:ext cx="10075084"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15"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p:cNvSpPr>
            <a:spLocks noGrp="1"/>
          </p:cNvSpPr>
          <p:nvPr>
            <p:ph type="ftr" sz="quarter" idx="3"/>
          </p:nvPr>
        </p:nvSpPr>
        <p:spPr>
          <a:xfrm>
            <a:off x="1733974" y="6299200"/>
            <a:ext cx="3989493" cy="205740"/>
          </a:xfrm>
          <a:prstGeom prst="rect">
            <a:avLst/>
          </a:prstGeom>
        </p:spPr>
        <p:txBody>
          <a:bodyPr vert="horz" lIns="91440" tIns="45720" rIns="91440" bIns="45720" rtlCol="0" anchor="ctr"/>
          <a:lstStyle>
            <a:lvl1pPr algn="l">
              <a:defRPr sz="750">
                <a:solidFill>
                  <a:schemeClr val="tx1">
                    <a:tint val="75000"/>
                  </a:schemeClr>
                </a:solidFill>
                <a:latin typeface="Verdana"/>
                <a:cs typeface="Verdana"/>
              </a:defRPr>
            </a:lvl1pPr>
          </a:lstStyle>
          <a:p>
            <a:endParaRPr lang="en-US" dirty="0"/>
          </a:p>
        </p:txBody>
      </p:sp>
      <p:grpSp>
        <p:nvGrpSpPr>
          <p:cNvPr id="21" name="Group 1"/>
          <p:cNvGrpSpPr>
            <a:grpSpLocks/>
          </p:cNvGrpSpPr>
          <p:nvPr/>
        </p:nvGrpSpPr>
        <p:grpSpPr bwMode="auto">
          <a:xfrm>
            <a:off x="814918" y="6515101"/>
            <a:ext cx="11389783" cy="352425"/>
            <a:chOff x="611096" y="6515289"/>
            <a:chExt cx="8541662" cy="351470"/>
          </a:xfrm>
        </p:grpSpPr>
        <p:sp>
          <p:nvSpPr>
            <p:cNvPr id="25" name="Rectangle 24"/>
            <p:cNvSpPr/>
            <p:nvPr/>
          </p:nvSpPr>
          <p:spPr>
            <a:xfrm flipV="1">
              <a:off x="1273031" y="6515289"/>
              <a:ext cx="7879727" cy="3514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6" name="Right Triangle 25"/>
            <p:cNvSpPr/>
            <p:nvPr/>
          </p:nvSpPr>
          <p:spPr>
            <a:xfrm flipH="1">
              <a:off x="611096" y="6515289"/>
              <a:ext cx="673047" cy="351470"/>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bg2"/>
                </a:solidFill>
              </a:endParaRPr>
            </a:p>
          </p:txBody>
        </p:sp>
      </p:grpSp>
      <p:grpSp>
        <p:nvGrpSpPr>
          <p:cNvPr id="27" name="Group 26"/>
          <p:cNvGrpSpPr/>
          <p:nvPr/>
        </p:nvGrpSpPr>
        <p:grpSpPr>
          <a:xfrm flipV="1">
            <a:off x="1035720" y="6595941"/>
            <a:ext cx="11167959" cy="270818"/>
            <a:chOff x="1195233" y="1"/>
            <a:chExt cx="7948768" cy="270818"/>
          </a:xfrm>
          <a:solidFill>
            <a:schemeClr val="tx2"/>
          </a:solidFill>
        </p:grpSpPr>
        <p:sp>
          <p:nvSpPr>
            <p:cNvPr id="28" name="Rectangle 27"/>
            <p:cNvSpPr/>
            <p:nvPr/>
          </p:nvSpPr>
          <p:spPr>
            <a:xfrm>
              <a:off x="1666715" y="1"/>
              <a:ext cx="7477286" cy="27039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9" name="Right Triangle 28"/>
            <p:cNvSpPr/>
            <p:nvPr/>
          </p:nvSpPr>
          <p:spPr>
            <a:xfrm flipH="1" flipV="1">
              <a:off x="1195233" y="1"/>
              <a:ext cx="480819" cy="270818"/>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bg2"/>
                </a:solidFill>
              </a:endParaRPr>
            </a:p>
          </p:txBody>
        </p:sp>
      </p:grpSp>
      <p:grpSp>
        <p:nvGrpSpPr>
          <p:cNvPr id="30" name="Group 29"/>
          <p:cNvGrpSpPr/>
          <p:nvPr/>
        </p:nvGrpSpPr>
        <p:grpSpPr>
          <a:xfrm flipH="1">
            <a:off x="-4998" y="1"/>
            <a:ext cx="11167959" cy="270818"/>
            <a:chOff x="1195233" y="1"/>
            <a:chExt cx="7948768" cy="270818"/>
          </a:xfrm>
          <a:solidFill>
            <a:schemeClr val="tx2"/>
          </a:solidFill>
        </p:grpSpPr>
        <p:sp>
          <p:nvSpPr>
            <p:cNvPr id="31" name="Rectangle 30"/>
            <p:cNvSpPr/>
            <p:nvPr/>
          </p:nvSpPr>
          <p:spPr>
            <a:xfrm>
              <a:off x="1666715" y="1"/>
              <a:ext cx="7477286" cy="27039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2" name="Right Triangle 31"/>
            <p:cNvSpPr/>
            <p:nvPr/>
          </p:nvSpPr>
          <p:spPr>
            <a:xfrm flipH="1" flipV="1">
              <a:off x="1195233" y="1"/>
              <a:ext cx="480819" cy="270818"/>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bg2"/>
                </a:solidFill>
              </a:endParaRPr>
            </a:p>
          </p:txBody>
        </p:sp>
      </p:grpSp>
      <p:pic>
        <p:nvPicPr>
          <p:cNvPr id="33" name="Pictur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auto">
          <a:xfrm>
            <a:off x="10392356" y="6059964"/>
            <a:ext cx="1524000" cy="4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08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xStyles>
    <p:titleStyle>
      <a:lvl1pPr algn="l" rtl="0" eaLnBrk="1" fontAlgn="base" hangingPunct="1">
        <a:spcBef>
          <a:spcPct val="0"/>
        </a:spcBef>
        <a:spcAft>
          <a:spcPct val="0"/>
        </a:spcAft>
        <a:defRPr sz="3500" b="0" kern="1200">
          <a:solidFill>
            <a:schemeClr val="tx2"/>
          </a:solidFill>
          <a:latin typeface="Verdana"/>
          <a:ea typeface="ＭＳ Ｐゴシック" charset="0"/>
          <a:cs typeface="ＭＳ Ｐゴシック" charset="0"/>
        </a:defRPr>
      </a:lvl1pPr>
      <a:lvl2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FontTx/>
        <a:buBlip>
          <a:blip r:embed="rId13"/>
        </a:buBlip>
        <a:defRPr sz="2200" kern="1200">
          <a:solidFill>
            <a:schemeClr val="bg2"/>
          </a:solidFill>
          <a:latin typeface="Verdana"/>
          <a:ea typeface="ＭＳ Ｐゴシック" charset="0"/>
          <a:cs typeface="ＭＳ Ｐゴシック" charset="0"/>
        </a:defRPr>
      </a:lvl1pPr>
      <a:lvl2pPr marL="625475" indent="-342900" algn="l" rtl="0" eaLnBrk="1" fontAlgn="base" hangingPunct="1">
        <a:spcBef>
          <a:spcPts val="600"/>
        </a:spcBef>
        <a:spcAft>
          <a:spcPct val="0"/>
        </a:spcAft>
        <a:buSzPct val="100000"/>
        <a:buFontTx/>
        <a:buBlip>
          <a:blip r:embed="rId14"/>
        </a:buBlip>
        <a:defRPr sz="2000" kern="1200">
          <a:solidFill>
            <a:schemeClr val="bg2"/>
          </a:solidFill>
          <a:latin typeface="Verdana"/>
          <a:ea typeface="ＭＳ Ｐゴシック" charset="0"/>
          <a:cs typeface="+mn-cs"/>
        </a:defRPr>
      </a:lvl2pPr>
      <a:lvl3pPr marL="863600" indent="-285750" algn="l" rtl="0" eaLnBrk="1" fontAlgn="base" hangingPunct="1">
        <a:spcBef>
          <a:spcPts val="600"/>
        </a:spcBef>
        <a:spcAft>
          <a:spcPct val="0"/>
        </a:spcAft>
        <a:buSzPct val="100000"/>
        <a:buFontTx/>
        <a:buBlip>
          <a:blip r:embed="rId14"/>
        </a:buBlip>
        <a:defRPr kern="1200">
          <a:solidFill>
            <a:schemeClr val="bg2"/>
          </a:solidFill>
          <a:latin typeface="Verdana"/>
          <a:ea typeface="ＭＳ Ｐゴシック" charset="0"/>
          <a:cs typeface="+mn-cs"/>
        </a:defRPr>
      </a:lvl3pPr>
      <a:lvl4pPr marL="1146175" indent="-285750" algn="l" rtl="0" eaLnBrk="1" fontAlgn="base" hangingPunct="1">
        <a:spcBef>
          <a:spcPts val="600"/>
        </a:spcBef>
        <a:spcAft>
          <a:spcPct val="0"/>
        </a:spcAft>
        <a:buSzPct val="100000"/>
        <a:buFontTx/>
        <a:buBlip>
          <a:blip r:embed="rId14"/>
        </a:buBlip>
        <a:defRPr kern="1200">
          <a:solidFill>
            <a:schemeClr val="bg2"/>
          </a:solidFill>
          <a:latin typeface="Verdana"/>
          <a:ea typeface="ＭＳ Ｐゴシック" charset="0"/>
          <a:cs typeface="+mn-cs"/>
        </a:defRPr>
      </a:lvl4pPr>
      <a:lvl5pPr marL="1428750" indent="-285750" algn="l" rtl="0" eaLnBrk="1" fontAlgn="base" hangingPunct="1">
        <a:spcBef>
          <a:spcPts val="600"/>
        </a:spcBef>
        <a:spcAft>
          <a:spcPct val="0"/>
        </a:spcAft>
        <a:buSzPct val="100000"/>
        <a:buFontTx/>
        <a:buBlip>
          <a:blip r:embed="rId14"/>
        </a:buBlip>
        <a:defRPr kern="1200">
          <a:solidFill>
            <a:schemeClr val="bg2"/>
          </a:solidFill>
          <a:latin typeface="Verdana"/>
          <a:ea typeface="ＭＳ Ｐゴシック" charset="0"/>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mailto:onlinesupport@ieee.org" TargetMode="External"/><Relationship Id="rId3" Type="http://schemas.openxmlformats.org/officeDocument/2006/relationships/hyperlink" Target="https://ieeeauthorcenter.ieee.org/" TargetMode="External"/><Relationship Id="rId7" Type="http://schemas.openxmlformats.org/officeDocument/2006/relationships/hyperlink" Target="https://www.heal-link.gr/en/open-access-agreements/" TargetMode="External"/><Relationship Id="rId2" Type="http://schemas.openxmlformats.org/officeDocument/2006/relationships/hyperlink" Target="https://open.ieee.org/" TargetMode="External"/><Relationship Id="rId1" Type="http://schemas.openxmlformats.org/officeDocument/2006/relationships/slideLayout" Target="../slideLayouts/slideLayout2.xml"/><Relationship Id="rId6" Type="http://schemas.openxmlformats.org/officeDocument/2006/relationships/hyperlink" Target="https://scholarly.heal-link.gr/guide/#ieee" TargetMode="External"/><Relationship Id="rId5" Type="http://schemas.openxmlformats.org/officeDocument/2006/relationships/hyperlink" Target="https://publication-recommender.ieee.org/" TargetMode="External"/><Relationship Id="rId4" Type="http://schemas.openxmlformats.org/officeDocument/2006/relationships/hyperlink" Target="https://ieeexplore.iee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ublication-recommender.ieee.org/ho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eeexplore.ieee.org/browse/periodicals/title?refinements=Publisher:IEEE&amp;showActiveTitlesOnly=true"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4247" y="2008487"/>
            <a:ext cx="9144000" cy="1417637"/>
          </a:xfrm>
        </p:spPr>
        <p:txBody>
          <a:bodyPr/>
          <a:lstStyle/>
          <a:p>
            <a:r>
              <a:rPr lang="en-US" sz="5400" dirty="0"/>
              <a:t>Guide for IEEE Authors</a:t>
            </a:r>
            <a:br>
              <a:rPr lang="en-US" sz="5400" dirty="0"/>
            </a:br>
            <a:r>
              <a:rPr lang="en-US" sz="5400" dirty="0"/>
              <a:t>in Greece</a:t>
            </a:r>
          </a:p>
        </p:txBody>
      </p:sp>
      <p:sp>
        <p:nvSpPr>
          <p:cNvPr id="3" name="Subtitle 2"/>
          <p:cNvSpPr>
            <a:spLocks noGrp="1"/>
          </p:cNvSpPr>
          <p:nvPr>
            <p:ph type="subTitle" idx="1"/>
          </p:nvPr>
        </p:nvSpPr>
        <p:spPr>
          <a:xfrm>
            <a:off x="1515688" y="3717319"/>
            <a:ext cx="9144000" cy="960169"/>
          </a:xfrm>
        </p:spPr>
        <p:txBody>
          <a:bodyPr/>
          <a:lstStyle/>
          <a:p>
            <a:r>
              <a:rPr lang="en-US" dirty="0">
                <a:solidFill>
                  <a:schemeClr val="tx1">
                    <a:lumMod val="50000"/>
                  </a:schemeClr>
                </a:solidFill>
              </a:rPr>
              <a:t>Navigating the open access publication process </a:t>
            </a:r>
            <a:r>
              <a:rPr lang="en-US" dirty="0">
                <a:solidFill>
                  <a:schemeClr val="tx1"/>
                </a:solidFill>
              </a:rPr>
              <a:t>from submission to acceptance to OA funding</a:t>
            </a:r>
          </a:p>
          <a:p>
            <a:endParaRPr lang="en-US" dirty="0">
              <a:solidFill>
                <a:schemeClr val="tx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73" y="5199975"/>
            <a:ext cx="1182716" cy="1273694"/>
          </a:xfrm>
          <a:prstGeom prst="rect">
            <a:avLst/>
          </a:prstGeom>
        </p:spPr>
      </p:pic>
    </p:spTree>
    <p:extLst>
      <p:ext uri="{BB962C8B-B14F-4D97-AF65-F5344CB8AC3E}">
        <p14:creationId xmlns:p14="http://schemas.microsoft.com/office/powerpoint/2010/main" val="337039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Funding Information at Submission</a:t>
            </a:r>
          </a:p>
        </p:txBody>
      </p:sp>
      <p:sp>
        <p:nvSpPr>
          <p:cNvPr id="5" name="TextBox 4"/>
          <p:cNvSpPr txBox="1"/>
          <p:nvPr/>
        </p:nvSpPr>
        <p:spPr>
          <a:xfrm>
            <a:off x="9135291" y="1417638"/>
            <a:ext cx="2525486" cy="1938992"/>
          </a:xfrm>
          <a:prstGeom prst="rect">
            <a:avLst/>
          </a:prstGeom>
          <a:noFill/>
        </p:spPr>
        <p:txBody>
          <a:bodyPr wrap="square" rtlCol="0">
            <a:spAutoFit/>
          </a:bodyPr>
          <a:lstStyle/>
          <a:p>
            <a:r>
              <a:rPr lang="en-US" sz="2000" dirty="0"/>
              <a:t>The submitting author will be required to disclose any funding information during submission.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8" t="-9793" r="23931" b="9793"/>
          <a:stretch/>
        </p:blipFill>
        <p:spPr>
          <a:xfrm>
            <a:off x="440437" y="1779957"/>
            <a:ext cx="7628437" cy="3268160"/>
          </a:xfrm>
          <a:prstGeom prst="rect">
            <a:avLst/>
          </a:prstGeom>
          <a:ln>
            <a:solidFill>
              <a:schemeClr val="tx1"/>
            </a:solidFill>
          </a:ln>
        </p:spPr>
      </p:pic>
      <p:sp>
        <p:nvSpPr>
          <p:cNvPr id="6" name="Up Arrow 5"/>
          <p:cNvSpPr/>
          <p:nvPr/>
        </p:nvSpPr>
        <p:spPr>
          <a:xfrm rot="15922135">
            <a:off x="6487925" y="311629"/>
            <a:ext cx="326387" cy="4606192"/>
          </a:xfrm>
          <a:prstGeom prst="upArrow">
            <a:avLst>
              <a:gd name="adj1" fmla="val 29642"/>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06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a:t>
            </a:r>
          </a:p>
        </p:txBody>
      </p:sp>
      <p:sp>
        <p:nvSpPr>
          <p:cNvPr id="3" name="Content Placeholder 2"/>
          <p:cNvSpPr>
            <a:spLocks noGrp="1"/>
          </p:cNvSpPr>
          <p:nvPr>
            <p:ph idx="1"/>
          </p:nvPr>
        </p:nvSpPr>
        <p:spPr>
          <a:xfrm>
            <a:off x="609600" y="1417638"/>
            <a:ext cx="10972800" cy="4591050"/>
          </a:xfrm>
        </p:spPr>
        <p:txBody>
          <a:bodyPr/>
          <a:lstStyle/>
          <a:p>
            <a:r>
              <a:rPr lang="en-US" dirty="0">
                <a:solidFill>
                  <a:schemeClr val="tx1">
                    <a:lumMod val="50000"/>
                  </a:schemeClr>
                </a:solidFill>
              </a:rPr>
              <a:t>If the manuscript is accepted, the author will be prompted to upload the final files and choose a copyright license.</a:t>
            </a:r>
          </a:p>
          <a:p>
            <a:r>
              <a:rPr lang="en-US" dirty="0">
                <a:solidFill>
                  <a:schemeClr val="tx1">
                    <a:lumMod val="50000"/>
                  </a:schemeClr>
                </a:solidFill>
              </a:rPr>
              <a:t>After acceptance, hybrid journal authors may choose whether to publish open access.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0794"/>
          <a:stretch/>
        </p:blipFill>
        <p:spPr>
          <a:xfrm>
            <a:off x="5403272" y="2995144"/>
            <a:ext cx="6723514" cy="3800707"/>
          </a:xfrm>
          <a:prstGeom prst="rect">
            <a:avLst/>
          </a:prstGeom>
          <a:ln w="12700">
            <a:solidFill>
              <a:schemeClr val="tx1">
                <a:lumMod val="50000"/>
              </a:schemeClr>
            </a:solidFill>
          </a:ln>
        </p:spPr>
      </p:pic>
    </p:spTree>
    <p:extLst>
      <p:ext uri="{BB962C8B-B14F-4D97-AF65-F5344CB8AC3E}">
        <p14:creationId xmlns:p14="http://schemas.microsoft.com/office/powerpoint/2010/main" val="173393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acceptance – hybrid review</a:t>
            </a:r>
          </a:p>
        </p:txBody>
      </p:sp>
      <p:sp>
        <p:nvSpPr>
          <p:cNvPr id="5" name="TextBox 4"/>
          <p:cNvSpPr txBox="1"/>
          <p:nvPr/>
        </p:nvSpPr>
        <p:spPr>
          <a:xfrm>
            <a:off x="8726311" y="1990391"/>
            <a:ext cx="2446849" cy="954107"/>
          </a:xfrm>
          <a:prstGeom prst="rect">
            <a:avLst/>
          </a:prstGeom>
          <a:noFill/>
        </p:spPr>
        <p:txBody>
          <a:bodyPr wrap="square" rtlCol="0">
            <a:spAutoFit/>
          </a:bodyPr>
          <a:lstStyle/>
          <a:p>
            <a:r>
              <a:rPr lang="en-US" sz="1400" dirty="0"/>
              <a:t>Note: Author of papers published in hybrid journals are only asked about open access after acceptance.</a:t>
            </a:r>
          </a:p>
        </p:txBody>
      </p:sp>
      <p:pic>
        <p:nvPicPr>
          <p:cNvPr id="6" name="Picture 5"/>
          <p:cNvPicPr>
            <a:picLocks noChangeAspect="1"/>
          </p:cNvPicPr>
          <p:nvPr/>
        </p:nvPicPr>
        <p:blipFill>
          <a:blip r:embed="rId2"/>
          <a:stretch>
            <a:fillRect/>
          </a:stretch>
        </p:blipFill>
        <p:spPr>
          <a:xfrm>
            <a:off x="8508263" y="3836474"/>
            <a:ext cx="1857981" cy="1549956"/>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84B7E7AC-3AB6-4F7C-8A38-D092F6509AEE}"/>
              </a:ext>
            </a:extLst>
          </p:cNvPr>
          <p:cNvGrpSpPr/>
          <p:nvPr/>
        </p:nvGrpSpPr>
        <p:grpSpPr>
          <a:xfrm>
            <a:off x="1010343" y="1417639"/>
            <a:ext cx="7412203" cy="3925148"/>
            <a:chOff x="264104" y="1417636"/>
            <a:chExt cx="9141153" cy="3737974"/>
          </a:xfrm>
        </p:grpSpPr>
        <p:pic>
          <p:nvPicPr>
            <p:cNvPr id="9" name="Picture 8" descr="Graphical user interface, text, application, email&#10;&#10;Description automatically generated">
              <a:extLst>
                <a:ext uri="{FF2B5EF4-FFF2-40B4-BE49-F238E27FC236}">
                  <a16:creationId xmlns:a16="http://schemas.microsoft.com/office/drawing/2014/main" id="{10AE3F37-7D78-4488-8F29-64F8C155E9C1}"/>
                </a:ext>
              </a:extLst>
            </p:cNvPr>
            <p:cNvPicPr>
              <a:picLocks noChangeAspect="1"/>
            </p:cNvPicPr>
            <p:nvPr/>
          </p:nvPicPr>
          <p:blipFill rotWithShape="1">
            <a:blip r:embed="rId3">
              <a:extLst>
                <a:ext uri="{28A0092B-C50C-407E-A947-70E740481C1C}">
                  <a14:useLocalDpi xmlns:a14="http://schemas.microsoft.com/office/drawing/2010/main" val="0"/>
                </a:ext>
              </a:extLst>
            </a:blip>
            <a:srcRect r="3281" b="24435"/>
            <a:stretch/>
          </p:blipFill>
          <p:spPr>
            <a:xfrm>
              <a:off x="264104" y="1417638"/>
              <a:ext cx="9141153" cy="3737972"/>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3E8AA1C4-A316-4E32-91B7-D7DB02C13D88}"/>
                </a:ext>
              </a:extLst>
            </p:cNvPr>
            <p:cNvPicPr>
              <a:picLocks noChangeAspect="1"/>
            </p:cNvPicPr>
            <p:nvPr/>
          </p:nvPicPr>
          <p:blipFill rotWithShape="1">
            <a:blip r:embed="rId3">
              <a:extLst>
                <a:ext uri="{28A0092B-C50C-407E-A947-70E740481C1C}">
                  <a14:useLocalDpi xmlns:a14="http://schemas.microsoft.com/office/drawing/2010/main" val="0"/>
                </a:ext>
              </a:extLst>
            </a:blip>
            <a:srcRect l="22189" t="24435" r="3267"/>
            <a:stretch/>
          </p:blipFill>
          <p:spPr>
            <a:xfrm>
              <a:off x="2328530" y="1417636"/>
              <a:ext cx="7076727" cy="3737974"/>
            </a:xfrm>
            <a:prstGeom prst="rect">
              <a:avLst/>
            </a:prstGeom>
          </p:spPr>
        </p:pic>
      </p:grpSp>
      <p:cxnSp>
        <p:nvCxnSpPr>
          <p:cNvPr id="11" name="Straight Arrow Connector 10">
            <a:extLst>
              <a:ext uri="{FF2B5EF4-FFF2-40B4-BE49-F238E27FC236}">
                <a16:creationId xmlns:a16="http://schemas.microsoft.com/office/drawing/2014/main" id="{A253AF54-0869-4420-9EFE-FDF0363BE6DF}"/>
              </a:ext>
            </a:extLst>
          </p:cNvPr>
          <p:cNvCxnSpPr>
            <a:cxnSpLocks/>
          </p:cNvCxnSpPr>
          <p:nvPr/>
        </p:nvCxnSpPr>
        <p:spPr>
          <a:xfrm>
            <a:off x="6616726" y="3759620"/>
            <a:ext cx="1891537" cy="3258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28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acceptance – copyright selection</a:t>
            </a:r>
          </a:p>
        </p:txBody>
      </p:sp>
      <p:sp>
        <p:nvSpPr>
          <p:cNvPr id="3" name="Content Placeholder 2"/>
          <p:cNvSpPr>
            <a:spLocks noGrp="1"/>
          </p:cNvSpPr>
          <p:nvPr>
            <p:ph idx="1"/>
          </p:nvPr>
        </p:nvSpPr>
        <p:spPr>
          <a:xfrm>
            <a:off x="609600" y="1417638"/>
            <a:ext cx="10972800" cy="4408488"/>
          </a:xfrm>
        </p:spPr>
        <p:txBody>
          <a:bodyPr>
            <a:noAutofit/>
          </a:bodyPr>
          <a:lstStyle/>
          <a:p>
            <a:pPr marL="0" indent="0">
              <a:buNone/>
            </a:pPr>
            <a:r>
              <a:rPr lang="en-US" sz="2400" dirty="0">
                <a:solidFill>
                  <a:schemeClr val="tx1"/>
                </a:solidFill>
              </a:rPr>
              <a:t>After acceptance, authors will be prompted to choose their copyright license using the Electronic Copyright Form (</a:t>
            </a:r>
            <a:r>
              <a:rPr lang="en-US" sz="2400" dirty="0" err="1">
                <a:solidFill>
                  <a:schemeClr val="tx1"/>
                </a:solidFill>
              </a:rPr>
              <a:t>eCF</a:t>
            </a:r>
            <a:r>
              <a:rPr lang="en-US" sz="2400" dirty="0">
                <a:solidFill>
                  <a:schemeClr val="tx1"/>
                </a:solidFill>
              </a:rPr>
              <a:t>).</a:t>
            </a:r>
          </a:p>
          <a:p>
            <a:r>
              <a:rPr lang="en-US" sz="2400" b="1" dirty="0">
                <a:solidFill>
                  <a:schemeClr val="tx1"/>
                </a:solidFill>
              </a:rPr>
              <a:t>Authors publishing in open access articles may choose between CCBY or CCBY NC-ND</a:t>
            </a:r>
            <a:r>
              <a:rPr lang="en-US" sz="2400" dirty="0">
                <a:solidFill>
                  <a:schemeClr val="tx1"/>
                </a:solidFill>
              </a:rPr>
              <a:t>.</a:t>
            </a:r>
          </a:p>
          <a:p>
            <a:pPr lvl="1"/>
            <a:r>
              <a:rPr lang="en-US" sz="2400" dirty="0">
                <a:solidFill>
                  <a:schemeClr val="tx1"/>
                </a:solidFill>
              </a:rPr>
              <a:t>- </a:t>
            </a:r>
            <a:r>
              <a:rPr lang="en-US" sz="2400" b="1" dirty="0">
                <a:solidFill>
                  <a:schemeClr val="tx1"/>
                </a:solidFill>
              </a:rPr>
              <a:t>A CC BY 4.0 license (in which the author retains copyright and the article is published open access).</a:t>
            </a:r>
          </a:p>
          <a:p>
            <a:pPr marL="282575" lvl="1" indent="0">
              <a:buNone/>
            </a:pPr>
            <a:endParaRPr lang="en-US" sz="2400" b="1" dirty="0">
              <a:solidFill>
                <a:schemeClr val="tx1"/>
              </a:solidFill>
            </a:endParaRPr>
          </a:p>
          <a:p>
            <a:pPr lvl="1"/>
            <a:r>
              <a:rPr lang="en-US" sz="2400" dirty="0">
                <a:solidFill>
                  <a:schemeClr val="tx1"/>
                </a:solidFill>
              </a:rPr>
              <a:t>- A CC BY NC-ND license (a more restrictive license than CCBY in that the article may not be reused for commercial purposes, nor may the article be changed in any way.)</a:t>
            </a:r>
          </a:p>
          <a:p>
            <a:pPr marL="0" indent="0">
              <a:buNone/>
            </a:pPr>
            <a:r>
              <a:rPr lang="en-US" sz="2400" dirty="0">
                <a:solidFill>
                  <a:schemeClr val="tx1"/>
                </a:solidFill>
              </a:rPr>
              <a:t>Authors should confirm any license restrictions set by the institution.</a:t>
            </a:r>
          </a:p>
        </p:txBody>
      </p:sp>
      <p:sp>
        <p:nvSpPr>
          <p:cNvPr id="4" name="Rounded Rectangle 3"/>
          <p:cNvSpPr/>
          <p:nvPr/>
        </p:nvSpPr>
        <p:spPr>
          <a:xfrm>
            <a:off x="10091651" y="2776452"/>
            <a:ext cx="1986742" cy="1446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CC BY 4.0 is preferred</a:t>
            </a:r>
            <a:endParaRPr lang="en-US" dirty="0"/>
          </a:p>
        </p:txBody>
      </p:sp>
    </p:spTree>
    <p:extLst>
      <p:ext uri="{BB962C8B-B14F-4D97-AF65-F5344CB8AC3E}">
        <p14:creationId xmlns:p14="http://schemas.microsoft.com/office/powerpoint/2010/main" val="380803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434139"/>
            <a:ext cx="10972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t" anchorCtr="0">
            <a:noAutofit/>
          </a:bodyPr>
          <a:lstStyle>
            <a:lvl1pPr algn="l" rtl="0" eaLnBrk="1" fontAlgn="base" hangingPunct="1">
              <a:spcBef>
                <a:spcPct val="0"/>
              </a:spcBef>
              <a:spcAft>
                <a:spcPct val="0"/>
              </a:spcAft>
              <a:defRPr sz="3500" b="0" kern="1200">
                <a:solidFill>
                  <a:schemeClr val="tx2"/>
                </a:solidFill>
                <a:latin typeface="Verdana"/>
                <a:ea typeface="ＭＳ Ｐゴシック" charset="0"/>
                <a:cs typeface="ＭＳ Ｐゴシック" charset="0"/>
              </a:defRPr>
            </a:lvl1pPr>
            <a:lvl2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9pPr>
          </a:lstStyle>
          <a:p>
            <a:pPr defTabSz="914400"/>
            <a:r>
              <a:rPr lang="en-US" dirty="0" err="1"/>
              <a:t>eCF</a:t>
            </a:r>
            <a:r>
              <a:rPr lang="en-US" dirty="0"/>
              <a:t> – step 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23" y="1413627"/>
            <a:ext cx="7410956" cy="4471484"/>
          </a:xfrm>
          <a:prstGeom prst="rect">
            <a:avLst/>
          </a:prstGeom>
        </p:spPr>
      </p:pic>
      <p:sp>
        <p:nvSpPr>
          <p:cNvPr id="6" name="TextBox 5"/>
          <p:cNvSpPr txBox="1"/>
          <p:nvPr/>
        </p:nvSpPr>
        <p:spPr>
          <a:xfrm>
            <a:off x="609600" y="2088444"/>
            <a:ext cx="2472267" cy="1938992"/>
          </a:xfrm>
          <a:prstGeom prst="rect">
            <a:avLst/>
          </a:prstGeom>
          <a:noFill/>
        </p:spPr>
        <p:txBody>
          <a:bodyPr wrap="square" rtlCol="0">
            <a:spAutoFit/>
          </a:bodyPr>
          <a:lstStyle/>
          <a:p>
            <a:r>
              <a:rPr lang="en-US" dirty="0"/>
              <a:t>Authors of open access articles are prompted to select the CCBY license type.</a:t>
            </a:r>
          </a:p>
        </p:txBody>
      </p:sp>
    </p:spTree>
    <p:extLst>
      <p:ext uri="{BB962C8B-B14F-4D97-AF65-F5344CB8AC3E}">
        <p14:creationId xmlns:p14="http://schemas.microsoft.com/office/powerpoint/2010/main" val="403092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eCF</a:t>
            </a:r>
            <a:r>
              <a:rPr lang="en-US" dirty="0"/>
              <a:t> – step 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964" y="1501421"/>
            <a:ext cx="7769436" cy="3851963"/>
          </a:xfrm>
          <a:prstGeom prst="rect">
            <a:avLst/>
          </a:prstGeom>
          <a:ln w="12700">
            <a:solidFill>
              <a:schemeClr val="tx1"/>
            </a:solidFill>
          </a:ln>
        </p:spPr>
      </p:pic>
      <p:sp>
        <p:nvSpPr>
          <p:cNvPr id="5" name="TextBox 4"/>
          <p:cNvSpPr txBox="1"/>
          <p:nvPr/>
        </p:nvSpPr>
        <p:spPr>
          <a:xfrm>
            <a:off x="609600" y="1824038"/>
            <a:ext cx="2923822" cy="2677656"/>
          </a:xfrm>
          <a:prstGeom prst="rect">
            <a:avLst/>
          </a:prstGeom>
          <a:noFill/>
        </p:spPr>
        <p:txBody>
          <a:bodyPr wrap="square" rtlCol="0">
            <a:spAutoFit/>
          </a:bodyPr>
          <a:lstStyle/>
          <a:p>
            <a:r>
              <a:rPr lang="en-US" dirty="0"/>
              <a:t>After the author has submitted an electronic signature, they will be able to download a copy of the license agreement.</a:t>
            </a:r>
          </a:p>
        </p:txBody>
      </p:sp>
    </p:spTree>
    <p:extLst>
      <p:ext uri="{BB962C8B-B14F-4D97-AF65-F5344CB8AC3E}">
        <p14:creationId xmlns:p14="http://schemas.microsoft.com/office/powerpoint/2010/main" val="160410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38150"/>
            <a:ext cx="11085095" cy="979488"/>
          </a:xfrm>
        </p:spPr>
        <p:txBody>
          <a:bodyPr/>
          <a:lstStyle/>
          <a:p>
            <a:r>
              <a:rPr lang="en-US" dirty="0" err="1"/>
              <a:t>RightsLink</a:t>
            </a:r>
            <a:r>
              <a:rPr lang="en-US" dirty="0"/>
              <a:t> for Scientific Communications (RLSC)</a:t>
            </a:r>
          </a:p>
        </p:txBody>
      </p:sp>
      <p:sp>
        <p:nvSpPr>
          <p:cNvPr id="3" name="Content Placeholder 2"/>
          <p:cNvSpPr>
            <a:spLocks noGrp="1"/>
          </p:cNvSpPr>
          <p:nvPr>
            <p:ph idx="1"/>
          </p:nvPr>
        </p:nvSpPr>
        <p:spPr>
          <a:xfrm>
            <a:off x="609600" y="1240971"/>
            <a:ext cx="10972800" cy="4767717"/>
          </a:xfrm>
        </p:spPr>
        <p:txBody>
          <a:bodyPr>
            <a:normAutofit fontScale="92500" lnSpcReduction="20000"/>
          </a:bodyPr>
          <a:lstStyle/>
          <a:p>
            <a:r>
              <a:rPr lang="en-US" dirty="0">
                <a:solidFill>
                  <a:schemeClr val="tx1"/>
                </a:solidFill>
              </a:rPr>
              <a:t>All article processing charges (APCs) are handled through RLSC.</a:t>
            </a:r>
          </a:p>
          <a:p>
            <a:r>
              <a:rPr lang="en-US" dirty="0">
                <a:solidFill>
                  <a:schemeClr val="tx1"/>
                </a:solidFill>
              </a:rPr>
              <a:t>After acceptance, RLSC will generate a funding request for the administrator at HEAL-Link if the </a:t>
            </a:r>
            <a:r>
              <a:rPr lang="en-US" u="sng" dirty="0">
                <a:solidFill>
                  <a:schemeClr val="tx1"/>
                </a:solidFill>
              </a:rPr>
              <a:t>corresponding author </a:t>
            </a:r>
            <a:r>
              <a:rPr lang="en-US" dirty="0">
                <a:solidFill>
                  <a:schemeClr val="tx1"/>
                </a:solidFill>
              </a:rPr>
              <a:t>is affiliated with one of the member institutions of HEAL-Link.</a:t>
            </a:r>
          </a:p>
          <a:p>
            <a:pPr lvl="1"/>
            <a:r>
              <a:rPr lang="en-US" dirty="0">
                <a:solidFill>
                  <a:schemeClr val="tx1"/>
                </a:solidFill>
              </a:rPr>
              <a:t>Institutional profiles are matched using author-provided affiliation data including</a:t>
            </a:r>
            <a:r>
              <a:rPr lang="en-US" b="1" dirty="0">
                <a:solidFill>
                  <a:schemeClr val="tx1"/>
                </a:solidFill>
              </a:rPr>
              <a:t> institution email domains a</a:t>
            </a:r>
            <a:r>
              <a:rPr lang="en-US" dirty="0">
                <a:solidFill>
                  <a:schemeClr val="tx1"/>
                </a:solidFill>
              </a:rPr>
              <a:t>nd/or Ringgold IDs</a:t>
            </a:r>
            <a:r>
              <a:rPr lang="en-US" dirty="0"/>
              <a:t>.</a:t>
            </a:r>
          </a:p>
          <a:p>
            <a:pPr lvl="1"/>
            <a:r>
              <a:rPr lang="en-US" dirty="0">
                <a:solidFill>
                  <a:schemeClr val="tx1"/>
                </a:solidFill>
              </a:rPr>
              <a:t>In some cases, the author’s email domain may also be used as a matching criterion.</a:t>
            </a:r>
          </a:p>
          <a:p>
            <a:r>
              <a:rPr lang="en-US" sz="2400" b="1" dirty="0">
                <a:solidFill>
                  <a:schemeClr val="tx2">
                    <a:lumMod val="60000"/>
                    <a:lumOff val="40000"/>
                  </a:schemeClr>
                </a:solidFill>
              </a:rPr>
              <a:t>Authors will not need to request OA funding through RLSC as this is done when a match is made between their manuscript metadata and the institution’s profile in RLSC.</a:t>
            </a:r>
          </a:p>
          <a:p>
            <a:r>
              <a:rPr lang="en-US" sz="2400" b="1" dirty="0">
                <a:solidFill>
                  <a:schemeClr val="tx2">
                    <a:lumMod val="60000"/>
                    <a:lumOff val="40000"/>
                  </a:schemeClr>
                </a:solidFill>
              </a:rPr>
              <a:t>Only Open access charges are covered in this agreement (overlength page charges and color charges are covered by the authors) </a:t>
            </a:r>
          </a:p>
          <a:p>
            <a:pPr lvl="1"/>
            <a:endParaRPr lang="en-US" dirty="0">
              <a:solidFill>
                <a:schemeClr val="tx1"/>
              </a:solidFill>
            </a:endParaRPr>
          </a:p>
        </p:txBody>
      </p:sp>
    </p:spTree>
    <p:extLst>
      <p:ext uri="{BB962C8B-B14F-4D97-AF65-F5344CB8AC3E}">
        <p14:creationId xmlns:p14="http://schemas.microsoft.com/office/powerpoint/2010/main" val="378417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requests</a:t>
            </a:r>
          </a:p>
        </p:txBody>
      </p:sp>
      <p:pic>
        <p:nvPicPr>
          <p:cNvPr id="5" name="Content Placeholder 4">
            <a:extLst>
              <a:ext uri="{FF2B5EF4-FFF2-40B4-BE49-F238E27FC236}">
                <a16:creationId xmlns:a16="http://schemas.microsoft.com/office/drawing/2014/main" id="{06C6CAD8-DEE8-4191-91E4-3CFAA1440870}"/>
              </a:ext>
            </a:extLst>
          </p:cNvPr>
          <p:cNvPicPr>
            <a:picLocks noGrp="1" noChangeAspect="1"/>
          </p:cNvPicPr>
          <p:nvPr>
            <p:ph sz="half" idx="1"/>
          </p:nvPr>
        </p:nvPicPr>
        <p:blipFill rotWithShape="1">
          <a:blip r:embed="rId2"/>
          <a:srcRect l="6582" t="640" r="1557" b="1909"/>
          <a:stretch/>
        </p:blipFill>
        <p:spPr>
          <a:xfrm>
            <a:off x="2473573" y="1450692"/>
            <a:ext cx="3883681" cy="4854539"/>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6542606" y="1450692"/>
            <a:ext cx="4684889" cy="1569660"/>
          </a:xfrm>
          <a:prstGeom prst="rect">
            <a:avLst/>
          </a:prstGeom>
          <a:noFill/>
        </p:spPr>
        <p:txBody>
          <a:bodyPr wrap="square" rtlCol="0">
            <a:spAutoFit/>
          </a:bodyPr>
          <a:lstStyle/>
          <a:p>
            <a:r>
              <a:rPr lang="en-US" dirty="0"/>
              <a:t>The author receives an email when the request is approved </a:t>
            </a:r>
            <a:br>
              <a:rPr lang="en-US" dirty="0"/>
            </a:br>
            <a:r>
              <a:rPr lang="en-US" dirty="0"/>
              <a:t>or denied by the admin at HEAL-Link.</a:t>
            </a:r>
          </a:p>
        </p:txBody>
      </p:sp>
    </p:spTree>
    <p:extLst>
      <p:ext uri="{BB962C8B-B14F-4D97-AF65-F5344CB8AC3E}">
        <p14:creationId xmlns:p14="http://schemas.microsoft.com/office/powerpoint/2010/main" val="234959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529"/>
            <a:ext cx="10972800" cy="979488"/>
          </a:xfrm>
        </p:spPr>
        <p:txBody>
          <a:bodyPr/>
          <a:lstStyle/>
          <a:p>
            <a:r>
              <a:rPr lang="en-US" dirty="0"/>
              <a:t>Need additional assistance?</a:t>
            </a:r>
          </a:p>
        </p:txBody>
      </p:sp>
      <p:sp>
        <p:nvSpPr>
          <p:cNvPr id="3" name="Content Placeholder 2"/>
          <p:cNvSpPr>
            <a:spLocks noGrp="1"/>
          </p:cNvSpPr>
          <p:nvPr>
            <p:ph idx="1"/>
          </p:nvPr>
        </p:nvSpPr>
        <p:spPr>
          <a:xfrm>
            <a:off x="609600" y="1062876"/>
            <a:ext cx="10972800" cy="5263668"/>
          </a:xfrm>
        </p:spPr>
        <p:txBody>
          <a:bodyPr>
            <a:noAutofit/>
          </a:bodyPr>
          <a:lstStyle/>
          <a:p>
            <a:r>
              <a:rPr lang="en-US" sz="1700" dirty="0">
                <a:solidFill>
                  <a:schemeClr val="tx1"/>
                </a:solidFill>
                <a:latin typeface="Verdana" panose="020B0604030504040204" pitchFamily="34" charset="0"/>
                <a:ea typeface="Verdana" panose="020B0604030504040204" pitchFamily="34" charset="0"/>
              </a:rPr>
              <a:t>IEEE Open Site</a:t>
            </a:r>
          </a:p>
          <a:p>
            <a:pPr lvl="1"/>
            <a:r>
              <a:rPr lang="en-US" sz="1700" dirty="0">
                <a:solidFill>
                  <a:schemeClr val="tx1"/>
                </a:solidFill>
                <a:latin typeface="Verdana" panose="020B0604030504040204" pitchFamily="34" charset="0"/>
                <a:ea typeface="Verdana" panose="020B0604030504040204" pitchFamily="34" charset="0"/>
                <a:hlinkClick r:id="rId2"/>
              </a:rPr>
              <a:t>https://open.ieee.org/</a:t>
            </a:r>
            <a:endParaRPr lang="en-US" sz="1700" dirty="0">
              <a:solidFill>
                <a:schemeClr val="tx1"/>
              </a:solidFill>
              <a:latin typeface="Verdana" panose="020B0604030504040204" pitchFamily="34" charset="0"/>
              <a:ea typeface="Verdana" panose="020B0604030504040204" pitchFamily="34" charset="0"/>
            </a:endParaRPr>
          </a:p>
          <a:p>
            <a:r>
              <a:rPr lang="en-US" sz="1700" dirty="0">
                <a:solidFill>
                  <a:schemeClr val="tx1"/>
                </a:solidFill>
                <a:latin typeface="Verdana" panose="020B0604030504040204" pitchFamily="34" charset="0"/>
                <a:ea typeface="Verdana" panose="020B0604030504040204" pitchFamily="34" charset="0"/>
              </a:rPr>
              <a:t>IEEE Author Center</a:t>
            </a:r>
          </a:p>
          <a:p>
            <a:pPr lvl="1"/>
            <a:r>
              <a:rPr lang="en-US" sz="1700" dirty="0">
                <a:solidFill>
                  <a:schemeClr val="tx1"/>
                </a:solidFill>
                <a:latin typeface="Verdana" panose="020B0604030504040204" pitchFamily="34" charset="0"/>
                <a:ea typeface="Verdana" panose="020B0604030504040204" pitchFamily="34" charset="0"/>
                <a:hlinkClick r:id="rId3"/>
              </a:rPr>
              <a:t>https://ieeeauthorcenter.ieee.org/</a:t>
            </a:r>
            <a:endParaRPr lang="en-US" sz="1700" dirty="0">
              <a:solidFill>
                <a:schemeClr val="tx1"/>
              </a:solidFill>
              <a:latin typeface="Verdana" panose="020B0604030504040204" pitchFamily="34" charset="0"/>
              <a:ea typeface="Verdana" panose="020B0604030504040204" pitchFamily="34" charset="0"/>
            </a:endParaRPr>
          </a:p>
          <a:p>
            <a:r>
              <a:rPr lang="de-DE" sz="1700" dirty="0">
                <a:solidFill>
                  <a:schemeClr val="tx1"/>
                </a:solidFill>
                <a:latin typeface="Verdana" panose="020B0604030504040204" pitchFamily="34" charset="0"/>
                <a:ea typeface="Verdana" panose="020B0604030504040204" pitchFamily="34" charset="0"/>
              </a:rPr>
              <a:t>IEEE Xplore Digital Library</a:t>
            </a:r>
          </a:p>
          <a:p>
            <a:pPr lvl="1"/>
            <a:r>
              <a:rPr lang="en-US" sz="1700" dirty="0">
                <a:solidFill>
                  <a:schemeClr val="tx1"/>
                </a:solidFill>
                <a:latin typeface="Verdana" panose="020B0604030504040204" pitchFamily="34" charset="0"/>
                <a:ea typeface="Verdana" panose="020B0604030504040204" pitchFamily="34" charset="0"/>
                <a:hlinkClick r:id="rId4"/>
              </a:rPr>
              <a:t>https://ieeexplore.ieee.org/</a:t>
            </a:r>
            <a:r>
              <a:rPr lang="en-US" sz="1700" dirty="0">
                <a:solidFill>
                  <a:schemeClr val="tx1"/>
                </a:solidFill>
                <a:latin typeface="Verdana" panose="020B0604030504040204" pitchFamily="34" charset="0"/>
                <a:ea typeface="Verdana" panose="020B0604030504040204" pitchFamily="34" charset="0"/>
              </a:rPr>
              <a:t> </a:t>
            </a:r>
          </a:p>
          <a:p>
            <a:r>
              <a:rPr lang="de-DE" sz="1700" dirty="0">
                <a:solidFill>
                  <a:schemeClr val="tx1"/>
                </a:solidFill>
                <a:latin typeface="Verdana" panose="020B0604030504040204" pitchFamily="34" charset="0"/>
                <a:ea typeface="Verdana" panose="020B0604030504040204" pitchFamily="34" charset="0"/>
              </a:rPr>
              <a:t>IEEE Publications Recommender</a:t>
            </a:r>
          </a:p>
          <a:p>
            <a:pPr lvl="1"/>
            <a:r>
              <a:rPr lang="en-US" sz="1500" dirty="0">
                <a:solidFill>
                  <a:schemeClr val="tx1"/>
                </a:solidFill>
                <a:latin typeface="Verdana" panose="020B0604030504040204" pitchFamily="34" charset="0"/>
                <a:ea typeface="Verdana" panose="020B0604030504040204" pitchFamily="34" charset="0"/>
                <a:hlinkClick r:id="rId5"/>
              </a:rPr>
              <a:t>https://publication-recommender.ieee.org/</a:t>
            </a:r>
            <a:r>
              <a:rPr lang="en-US" sz="1500" dirty="0">
                <a:solidFill>
                  <a:schemeClr val="tx1"/>
                </a:solidFill>
                <a:latin typeface="Verdana" panose="020B0604030504040204" pitchFamily="34" charset="0"/>
                <a:ea typeface="Verdana" panose="020B0604030504040204" pitchFamily="34" charset="0"/>
              </a:rPr>
              <a:t> </a:t>
            </a:r>
            <a:r>
              <a:rPr lang="de-DE" sz="1500" dirty="0">
                <a:solidFill>
                  <a:schemeClr val="tx1"/>
                </a:solidFill>
                <a:latin typeface="Verdana" panose="020B0604030504040204" pitchFamily="34" charset="0"/>
                <a:ea typeface="Verdana" panose="020B0604030504040204" pitchFamily="34" charset="0"/>
              </a:rPr>
              <a:t> </a:t>
            </a:r>
          </a:p>
          <a:p>
            <a:r>
              <a:rPr lang="de-DE" sz="1700" dirty="0">
                <a:solidFill>
                  <a:schemeClr val="tx1"/>
                </a:solidFill>
                <a:latin typeface="Verdana" panose="020B0604030504040204" pitchFamily="34" charset="0"/>
                <a:ea typeface="Verdana" panose="020B0604030504040204" pitchFamily="34" charset="0"/>
              </a:rPr>
              <a:t>Scholarly Communication Unit, HEAL-Link</a:t>
            </a:r>
          </a:p>
          <a:p>
            <a:pPr lvl="1"/>
            <a:r>
              <a:rPr lang="de-DE" sz="1500" dirty="0">
                <a:solidFill>
                  <a:schemeClr val="tx1"/>
                </a:solidFill>
                <a:latin typeface="Verdana" panose="020B0604030504040204" pitchFamily="34" charset="0"/>
                <a:ea typeface="Verdana" panose="020B0604030504040204" pitchFamily="34" charset="0"/>
                <a:hlinkClick r:id="rId6"/>
              </a:rPr>
              <a:t>https://scholarly.heal-link.gr/guide/#ieee</a:t>
            </a:r>
            <a:endParaRPr lang="de-DE" sz="1500" dirty="0">
              <a:solidFill>
                <a:schemeClr val="tx1"/>
              </a:solidFill>
              <a:latin typeface="Verdana" panose="020B0604030504040204" pitchFamily="34" charset="0"/>
              <a:ea typeface="Verdana" panose="020B0604030504040204" pitchFamily="34" charset="0"/>
            </a:endParaRPr>
          </a:p>
          <a:p>
            <a:r>
              <a:rPr lang="de-DE" sz="1700" dirty="0">
                <a:solidFill>
                  <a:schemeClr val="tx1"/>
                </a:solidFill>
                <a:latin typeface="Verdana" panose="020B0604030504040204" pitchFamily="34" charset="0"/>
                <a:ea typeface="Verdana" panose="020B0604030504040204" pitchFamily="34" charset="0"/>
              </a:rPr>
              <a:t>HEAL-Link Open Access Agreements</a:t>
            </a:r>
          </a:p>
          <a:p>
            <a:pPr lvl="1"/>
            <a:r>
              <a:rPr lang="de-DE" sz="1500" dirty="0">
                <a:solidFill>
                  <a:schemeClr val="tx1"/>
                </a:solidFill>
                <a:latin typeface="Verdana" panose="020B0604030504040204" pitchFamily="34" charset="0"/>
                <a:ea typeface="Verdana" panose="020B0604030504040204" pitchFamily="34" charset="0"/>
                <a:hlinkClick r:id="rId7"/>
              </a:rPr>
              <a:t>https://www.heal-link.gr/en/open-access-agreements/</a:t>
            </a:r>
            <a:endParaRPr lang="de-DE" sz="1500" dirty="0">
              <a:solidFill>
                <a:schemeClr val="tx1"/>
              </a:solidFill>
              <a:latin typeface="Verdana" panose="020B0604030504040204" pitchFamily="34" charset="0"/>
              <a:ea typeface="Verdana" panose="020B0604030504040204" pitchFamily="34" charset="0"/>
            </a:endParaRPr>
          </a:p>
          <a:p>
            <a:r>
              <a:rPr lang="de-DE" sz="1700" dirty="0">
                <a:solidFill>
                  <a:schemeClr val="tx1"/>
                </a:solidFill>
                <a:latin typeface="Verdana" panose="020B0604030504040204" pitchFamily="34" charset="0"/>
                <a:ea typeface="Verdana" panose="020B0604030504040204" pitchFamily="34" charset="0"/>
              </a:rPr>
              <a:t>Please email </a:t>
            </a:r>
            <a:r>
              <a:rPr lang="de-DE" sz="1700" dirty="0">
                <a:solidFill>
                  <a:schemeClr val="tx1"/>
                </a:solidFill>
                <a:latin typeface="Verdana" panose="020B0604030504040204" pitchFamily="34" charset="0"/>
                <a:ea typeface="Verdana" panose="020B0604030504040204" pitchFamily="34" charset="0"/>
                <a:hlinkClick r:id="rId8"/>
              </a:rPr>
              <a:t>onlinesupport@ieee.org</a:t>
            </a:r>
            <a:r>
              <a:rPr lang="de-DE" sz="1700" dirty="0">
                <a:solidFill>
                  <a:schemeClr val="tx1"/>
                </a:solidFill>
                <a:latin typeface="Verdana" panose="020B0604030504040204" pitchFamily="34" charset="0"/>
                <a:ea typeface="Verdana" panose="020B0604030504040204" pitchFamily="34" charset="0"/>
              </a:rPr>
              <a:t> with any questions on the agreement or articles</a:t>
            </a:r>
          </a:p>
          <a:p>
            <a:pPr lvl="1"/>
            <a:endParaRPr lang="de-DE" sz="1500" dirty="0">
              <a:solidFill>
                <a:schemeClr val="tx1"/>
              </a:solidFill>
              <a:latin typeface="Verdana" panose="020B0604030504040204" pitchFamily="34" charset="0"/>
              <a:ea typeface="Verdana" panose="020B0604030504040204" pitchFamily="34" charset="0"/>
            </a:endParaRPr>
          </a:p>
          <a:p>
            <a:pPr lvl="1"/>
            <a:endParaRPr lang="de-DE" sz="1500" dirty="0">
              <a:solidFill>
                <a:schemeClr val="tx1"/>
              </a:solidFill>
              <a:latin typeface="Verdana" panose="020B0604030504040204" pitchFamily="34" charset="0"/>
              <a:ea typeface="Verdana" panose="020B0604030504040204" pitchFamily="34" charset="0"/>
            </a:endParaRPr>
          </a:p>
          <a:p>
            <a:pPr marL="0" indent="0">
              <a:buNone/>
            </a:pPr>
            <a:endParaRPr lang="de-DE" sz="1700" dirty="0">
              <a:solidFill>
                <a:schemeClr val="tx1"/>
              </a:solidFill>
              <a:latin typeface="Verdana" panose="020B0604030504040204" pitchFamily="34" charset="0"/>
              <a:ea typeface="Verdana" panose="020B0604030504040204" pitchFamily="34" charset="0"/>
            </a:endParaRPr>
          </a:p>
          <a:p>
            <a:endParaRPr lang="de-DE" sz="1700" dirty="0">
              <a:solidFill>
                <a:schemeClr val="tx1"/>
              </a:solidFill>
              <a:latin typeface="Verdana" panose="020B0604030504040204" pitchFamily="34" charset="0"/>
              <a:ea typeface="Verdana" panose="020B0604030504040204" pitchFamily="34" charset="0"/>
            </a:endParaRPr>
          </a:p>
          <a:p>
            <a:endParaRPr lang="de-DE" sz="1700" dirty="0">
              <a:solidFill>
                <a:schemeClr val="tx1"/>
              </a:solidFill>
              <a:latin typeface="Verdana" panose="020B0604030504040204" pitchFamily="34" charset="0"/>
              <a:ea typeface="Verdana" panose="020B0604030504040204" pitchFamily="34" charset="0"/>
            </a:endParaRPr>
          </a:p>
          <a:p>
            <a:endParaRPr lang="de-DE" sz="17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7124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Where to Submit</a:t>
            </a:r>
          </a:p>
        </p:txBody>
      </p:sp>
      <p:sp>
        <p:nvSpPr>
          <p:cNvPr id="3" name="Content Placeholder 2"/>
          <p:cNvSpPr>
            <a:spLocks noGrp="1"/>
          </p:cNvSpPr>
          <p:nvPr>
            <p:ph idx="1"/>
          </p:nvPr>
        </p:nvSpPr>
        <p:spPr>
          <a:xfrm>
            <a:off x="527532" y="1237770"/>
            <a:ext cx="10972800" cy="4408488"/>
          </a:xfrm>
        </p:spPr>
        <p:txBody>
          <a:bodyPr/>
          <a:lstStyle/>
          <a:p>
            <a:r>
              <a:rPr lang="en-US" dirty="0">
                <a:solidFill>
                  <a:schemeClr val="tx1"/>
                </a:solidFill>
              </a:rPr>
              <a:t>IEEE Publication Recommender helps authors find the most suitable journal and displays journal’s OA Status with submission URL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091" t="11313" r="10000" b="17172"/>
          <a:stretch/>
        </p:blipFill>
        <p:spPr>
          <a:xfrm>
            <a:off x="443367" y="2632389"/>
            <a:ext cx="7399352" cy="3678887"/>
          </a:xfrm>
          <a:prstGeom prst="rect">
            <a:avLst/>
          </a:prstGeom>
          <a:ln>
            <a:solidFill>
              <a:schemeClr val="tx1">
                <a:lumMod val="50000"/>
              </a:schemeClr>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4" t="6707" r="913"/>
          <a:stretch/>
        </p:blipFill>
        <p:spPr>
          <a:xfrm>
            <a:off x="6283404" y="3442014"/>
            <a:ext cx="5198907" cy="2370713"/>
          </a:xfrm>
          <a:prstGeom prst="rect">
            <a:avLst/>
          </a:prstGeom>
          <a:ln>
            <a:solidFill>
              <a:schemeClr val="tx1">
                <a:lumMod val="50000"/>
              </a:schemeClr>
            </a:solidFill>
          </a:ln>
        </p:spPr>
      </p:pic>
      <p:sp>
        <p:nvSpPr>
          <p:cNvPr id="6" name="TextBox 5"/>
          <p:cNvSpPr txBox="1"/>
          <p:nvPr/>
        </p:nvSpPr>
        <p:spPr>
          <a:xfrm>
            <a:off x="8086122" y="2227263"/>
            <a:ext cx="5897177" cy="276999"/>
          </a:xfrm>
          <a:prstGeom prst="rect">
            <a:avLst/>
          </a:prstGeom>
          <a:noFill/>
        </p:spPr>
        <p:txBody>
          <a:bodyPr wrap="square" rtlCol="0">
            <a:spAutoFit/>
          </a:bodyPr>
          <a:lstStyle/>
          <a:p>
            <a:r>
              <a:rPr lang="en-US" sz="1200" dirty="0">
                <a:solidFill>
                  <a:schemeClr val="tx1">
                    <a:lumMod val="50000"/>
                  </a:schemeClr>
                </a:solidFill>
              </a:rPr>
              <a:t>Note: Open Access status clearly displayed in results.</a:t>
            </a:r>
          </a:p>
        </p:txBody>
      </p:sp>
      <p:sp>
        <p:nvSpPr>
          <p:cNvPr id="7" name="Up Arrow 6"/>
          <p:cNvSpPr/>
          <p:nvPr/>
        </p:nvSpPr>
        <p:spPr>
          <a:xfrm rot="8191265">
            <a:off x="8889669" y="2332827"/>
            <a:ext cx="387005" cy="1962119"/>
          </a:xfrm>
          <a:prstGeom prst="upArrow">
            <a:avLst>
              <a:gd name="adj1" fmla="val 29642"/>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Rectangle 7"/>
          <p:cNvSpPr/>
          <p:nvPr/>
        </p:nvSpPr>
        <p:spPr>
          <a:xfrm>
            <a:off x="6850638" y="353396"/>
            <a:ext cx="6096000" cy="830997"/>
          </a:xfrm>
          <a:prstGeom prst="rect">
            <a:avLst/>
          </a:prstGeom>
        </p:spPr>
        <p:txBody>
          <a:bodyPr>
            <a:spAutoFit/>
          </a:bodyPr>
          <a:lstStyle/>
          <a:p>
            <a:r>
              <a:rPr lang="en-US" dirty="0">
                <a:hlinkClick r:id="rId4"/>
              </a:rPr>
              <a:t>https://publication-recommender.ieee.org/home</a:t>
            </a:r>
            <a:r>
              <a:rPr lang="en-US" dirty="0"/>
              <a:t> </a:t>
            </a:r>
          </a:p>
        </p:txBody>
      </p:sp>
    </p:spTree>
    <p:extLst>
      <p:ext uri="{BB962C8B-B14F-4D97-AF65-F5344CB8AC3E}">
        <p14:creationId xmlns:p14="http://schemas.microsoft.com/office/powerpoint/2010/main" val="87366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91BCA-A361-44C9-A6A6-D2E38C0EF831}"/>
              </a:ext>
            </a:extLst>
          </p:cNvPr>
          <p:cNvPicPr>
            <a:picLocks noChangeAspect="1"/>
          </p:cNvPicPr>
          <p:nvPr/>
        </p:nvPicPr>
        <p:blipFill>
          <a:blip r:embed="rId2"/>
          <a:stretch>
            <a:fillRect/>
          </a:stretch>
        </p:blipFill>
        <p:spPr>
          <a:xfrm>
            <a:off x="0" y="927894"/>
            <a:ext cx="9862457" cy="6858000"/>
          </a:xfrm>
          <a:prstGeom prst="rect">
            <a:avLst/>
          </a:prstGeom>
        </p:spPr>
      </p:pic>
      <p:sp>
        <p:nvSpPr>
          <p:cNvPr id="5" name="TextBox 4">
            <a:extLst>
              <a:ext uri="{FF2B5EF4-FFF2-40B4-BE49-F238E27FC236}">
                <a16:creationId xmlns:a16="http://schemas.microsoft.com/office/drawing/2014/main" id="{9BF10CB4-2513-4F77-8F2F-EFB7C0093552}"/>
              </a:ext>
            </a:extLst>
          </p:cNvPr>
          <p:cNvSpPr txBox="1"/>
          <p:nvPr/>
        </p:nvSpPr>
        <p:spPr>
          <a:xfrm>
            <a:off x="5337495" y="1438522"/>
            <a:ext cx="6094602" cy="646331"/>
          </a:xfrm>
          <a:prstGeom prst="rect">
            <a:avLst/>
          </a:prstGeom>
          <a:noFill/>
        </p:spPr>
        <p:txBody>
          <a:bodyPr wrap="square">
            <a:spAutoFit/>
          </a:bodyPr>
          <a:lstStyle/>
          <a:p>
            <a:r>
              <a:rPr lang="en-US" dirty="0">
                <a:hlinkClick r:id="rId3"/>
              </a:rPr>
              <a:t>https://ieeexplore.ieee.org/browse/periodicals/title?refinements=Publisher:IEEE&amp;showActiveTitlesOnly=true</a:t>
            </a:r>
            <a:r>
              <a:rPr lang="en-US" dirty="0"/>
              <a:t> </a:t>
            </a:r>
          </a:p>
        </p:txBody>
      </p:sp>
      <p:sp>
        <p:nvSpPr>
          <p:cNvPr id="4" name="Title 1">
            <a:extLst>
              <a:ext uri="{FF2B5EF4-FFF2-40B4-BE49-F238E27FC236}">
                <a16:creationId xmlns:a16="http://schemas.microsoft.com/office/drawing/2014/main" id="{D37D8793-F2A5-4780-904E-6EDD8306B195}"/>
              </a:ext>
            </a:extLst>
          </p:cNvPr>
          <p:cNvSpPr txBox="1">
            <a:spLocks/>
          </p:cNvSpPr>
          <p:nvPr/>
        </p:nvSpPr>
        <p:spPr>
          <a:xfrm>
            <a:off x="332763" y="0"/>
            <a:ext cx="10972800" cy="979488"/>
          </a:xfrm>
          <a:prstGeom prst="rect">
            <a:avLst/>
          </a:prstGeom>
        </p:spPr>
        <p:txBody>
          <a:bodyPr/>
          <a:lstStyle>
            <a:lvl1pPr algn="l" rtl="0" eaLnBrk="1" fontAlgn="base" hangingPunct="1">
              <a:spcBef>
                <a:spcPct val="0"/>
              </a:spcBef>
              <a:spcAft>
                <a:spcPct val="0"/>
              </a:spcAft>
              <a:defRPr sz="3500" b="0" kern="1200">
                <a:solidFill>
                  <a:schemeClr val="tx2"/>
                </a:solidFill>
                <a:latin typeface="Verdana"/>
                <a:ea typeface="ＭＳ Ｐゴシック" charset="0"/>
                <a:cs typeface="ＭＳ Ｐゴシック" charset="0"/>
              </a:defRPr>
            </a:lvl1pPr>
            <a:lvl2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4200">
                <a:solidFill>
                  <a:schemeClr val="tx2"/>
                </a:solidFill>
                <a:latin typeface="Verdana" charset="0"/>
                <a:ea typeface="ＭＳ Ｐゴシック" charset="0"/>
                <a:cs typeface="ＭＳ Ｐゴシック" charset="0"/>
              </a:defRPr>
            </a:lvl9pPr>
          </a:lstStyle>
          <a:p>
            <a:pPr defTabSz="914400"/>
            <a:r>
              <a:rPr lang="en-US" dirty="0"/>
              <a:t>Choosing Where to Submit – in IEEE </a:t>
            </a:r>
            <a:r>
              <a:rPr lang="en-US" i="1" dirty="0"/>
              <a:t>Xplore</a:t>
            </a:r>
            <a:endParaRPr lang="en-US" dirty="0"/>
          </a:p>
        </p:txBody>
      </p:sp>
    </p:spTree>
    <p:extLst>
      <p:ext uri="{BB962C8B-B14F-4D97-AF65-F5344CB8AC3E}">
        <p14:creationId xmlns:p14="http://schemas.microsoft.com/office/powerpoint/2010/main" val="257901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7E16F-892B-4F22-B75E-EA83539FDA03}"/>
              </a:ext>
            </a:extLst>
          </p:cNvPr>
          <p:cNvPicPr>
            <a:picLocks noChangeAspect="1"/>
          </p:cNvPicPr>
          <p:nvPr/>
        </p:nvPicPr>
        <p:blipFill>
          <a:blip r:embed="rId2"/>
          <a:stretch>
            <a:fillRect/>
          </a:stretch>
        </p:blipFill>
        <p:spPr>
          <a:xfrm>
            <a:off x="132867" y="156947"/>
            <a:ext cx="9761905" cy="5638095"/>
          </a:xfrm>
          <a:prstGeom prst="rect">
            <a:avLst/>
          </a:prstGeom>
        </p:spPr>
      </p:pic>
    </p:spTree>
    <p:extLst>
      <p:ext uri="{BB962C8B-B14F-4D97-AF65-F5344CB8AC3E}">
        <p14:creationId xmlns:p14="http://schemas.microsoft.com/office/powerpoint/2010/main" val="71135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Process – OA vs. Hybrid</a:t>
            </a:r>
          </a:p>
        </p:txBody>
      </p:sp>
      <p:sp>
        <p:nvSpPr>
          <p:cNvPr id="3" name="Content Placeholder 2"/>
          <p:cNvSpPr>
            <a:spLocks noGrp="1"/>
          </p:cNvSpPr>
          <p:nvPr>
            <p:ph idx="1"/>
          </p:nvPr>
        </p:nvSpPr>
        <p:spPr/>
        <p:txBody>
          <a:bodyPr>
            <a:noAutofit/>
          </a:bodyPr>
          <a:lstStyle/>
          <a:p>
            <a:pPr marL="0" indent="0">
              <a:buNone/>
            </a:pPr>
            <a:r>
              <a:rPr lang="en-US" sz="2400" dirty="0">
                <a:solidFill>
                  <a:schemeClr val="tx1"/>
                </a:solidFill>
              </a:rPr>
              <a:t>The </a:t>
            </a:r>
            <a:r>
              <a:rPr lang="en-US" sz="2400" b="1" dirty="0">
                <a:solidFill>
                  <a:schemeClr val="tx1"/>
                </a:solidFill>
              </a:rPr>
              <a:t>corresponding author </a:t>
            </a:r>
            <a:r>
              <a:rPr lang="en-US" sz="2400" dirty="0">
                <a:solidFill>
                  <a:schemeClr val="tx1"/>
                </a:solidFill>
              </a:rPr>
              <a:t>completes the submission process, </a:t>
            </a:r>
          </a:p>
          <a:p>
            <a:r>
              <a:rPr lang="en-US" sz="2400" b="1" dirty="0">
                <a:solidFill>
                  <a:schemeClr val="tx1"/>
                </a:solidFill>
              </a:rPr>
              <a:t>OA Only </a:t>
            </a:r>
            <a:r>
              <a:rPr lang="en-US" sz="2400" dirty="0">
                <a:solidFill>
                  <a:schemeClr val="tx1"/>
                </a:solidFill>
              </a:rPr>
              <a:t>journals only publish open access articles.  Authors submitting to OA-only journals must confirm their agreement to the OA charges during the first step of the submission process. </a:t>
            </a:r>
          </a:p>
          <a:p>
            <a:r>
              <a:rPr lang="en-US" sz="2400" b="1" dirty="0">
                <a:solidFill>
                  <a:schemeClr val="tx1"/>
                </a:solidFill>
              </a:rPr>
              <a:t>Hybrid OA journals </a:t>
            </a:r>
            <a:r>
              <a:rPr lang="en-US" sz="2400" dirty="0">
                <a:solidFill>
                  <a:schemeClr val="tx1"/>
                </a:solidFill>
              </a:rPr>
              <a:t>allow authors the option to choose whether they would like their article to be OA or not.  Authors submitting to hybrid journals will be asked to make their OA choice after acceptance, during the submission of final materials. </a:t>
            </a:r>
          </a:p>
        </p:txBody>
      </p:sp>
    </p:spTree>
    <p:extLst>
      <p:ext uri="{BB962C8B-B14F-4D97-AF65-F5344CB8AC3E}">
        <p14:creationId xmlns:p14="http://schemas.microsoft.com/office/powerpoint/2010/main" val="52383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99" y="379351"/>
            <a:ext cx="11319510" cy="979488"/>
          </a:xfrm>
        </p:spPr>
        <p:txBody>
          <a:bodyPr/>
          <a:lstStyle/>
          <a:p>
            <a:r>
              <a:rPr lang="en-US" dirty="0"/>
              <a:t>Step 1 of Submission to an OA Only Journal </a:t>
            </a:r>
            <a:br>
              <a:rPr lang="en-US" dirty="0"/>
            </a:br>
            <a:endParaRPr lang="en-US" sz="25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048"/>
          <a:stretch/>
        </p:blipFill>
        <p:spPr>
          <a:xfrm>
            <a:off x="293899" y="1648469"/>
            <a:ext cx="3936789" cy="4606833"/>
          </a:xfrm>
          <a:prstGeom prst="rect">
            <a:avLst/>
          </a:prstGeom>
          <a:ln w="12700">
            <a:solidFill>
              <a:schemeClr val="tx1">
                <a:lumMod val="50000"/>
              </a:schemeClr>
            </a:solidFill>
          </a:ln>
        </p:spPr>
      </p:pic>
      <p:pic>
        <p:nvPicPr>
          <p:cNvPr id="5" name="Picture 4"/>
          <p:cNvPicPr>
            <a:picLocks noChangeAspect="1"/>
          </p:cNvPicPr>
          <p:nvPr/>
        </p:nvPicPr>
        <p:blipFill>
          <a:blip r:embed="rId3"/>
          <a:stretch>
            <a:fillRect/>
          </a:stretch>
        </p:blipFill>
        <p:spPr>
          <a:xfrm>
            <a:off x="4671221" y="1830011"/>
            <a:ext cx="7316436" cy="1891043"/>
          </a:xfrm>
          <a:prstGeom prst="rect">
            <a:avLst/>
          </a:prstGeom>
          <a:ln>
            <a:solidFill>
              <a:schemeClr val="tx1">
                <a:lumMod val="50000"/>
              </a:schemeClr>
            </a:solidFill>
          </a:ln>
        </p:spPr>
      </p:pic>
      <p:sp>
        <p:nvSpPr>
          <p:cNvPr id="10" name="Up Arrow 9"/>
          <p:cNvSpPr/>
          <p:nvPr/>
        </p:nvSpPr>
        <p:spPr>
          <a:xfrm rot="1556537">
            <a:off x="4612266" y="3664565"/>
            <a:ext cx="387005" cy="1497969"/>
          </a:xfrm>
          <a:prstGeom prst="upArrow">
            <a:avLst>
              <a:gd name="adj1" fmla="val 29642"/>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TextBox 10"/>
          <p:cNvSpPr txBox="1"/>
          <p:nvPr/>
        </p:nvSpPr>
        <p:spPr>
          <a:xfrm>
            <a:off x="5380852" y="3951885"/>
            <a:ext cx="2408173" cy="1569660"/>
          </a:xfrm>
          <a:prstGeom prst="rect">
            <a:avLst/>
          </a:prstGeom>
          <a:noFill/>
        </p:spPr>
        <p:txBody>
          <a:bodyPr wrap="square" rtlCol="0">
            <a:spAutoFit/>
          </a:bodyPr>
          <a:lstStyle/>
          <a:p>
            <a:r>
              <a:rPr lang="en-US" sz="1200" dirty="0">
                <a:solidFill>
                  <a:schemeClr val="tx1">
                    <a:lumMod val="50000"/>
                  </a:schemeClr>
                </a:solidFill>
              </a:rPr>
              <a:t>Open Access agreement is present.</a:t>
            </a:r>
          </a:p>
          <a:p>
            <a:endParaRPr lang="en-US" sz="1200" dirty="0">
              <a:solidFill>
                <a:schemeClr val="tx1">
                  <a:lumMod val="50000"/>
                </a:schemeClr>
              </a:solidFill>
            </a:endParaRPr>
          </a:p>
          <a:p>
            <a:r>
              <a:rPr lang="en-US" sz="1200" dirty="0">
                <a:solidFill>
                  <a:schemeClr val="tx1">
                    <a:lumMod val="50000"/>
                  </a:schemeClr>
                </a:solidFill>
              </a:rPr>
              <a:t>Note: Overlength page charges are set at the society’s discretion, and differ from journal to journal. Not all journals charge page charges.</a:t>
            </a:r>
          </a:p>
        </p:txBody>
      </p:sp>
      <p:pic>
        <p:nvPicPr>
          <p:cNvPr id="3" name="Picture 2"/>
          <p:cNvPicPr>
            <a:picLocks noChangeAspect="1"/>
          </p:cNvPicPr>
          <p:nvPr/>
        </p:nvPicPr>
        <p:blipFill>
          <a:blip r:embed="rId4"/>
          <a:stretch>
            <a:fillRect/>
          </a:stretch>
        </p:blipFill>
        <p:spPr>
          <a:xfrm>
            <a:off x="9248956" y="3951885"/>
            <a:ext cx="1857981" cy="1549956"/>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8844742" y="3721054"/>
            <a:ext cx="404214" cy="230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37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process – Step 2</a:t>
            </a:r>
          </a:p>
        </p:txBody>
      </p:sp>
      <p:sp>
        <p:nvSpPr>
          <p:cNvPr id="3" name="Content Placeholder 2"/>
          <p:cNvSpPr>
            <a:spLocks noGrp="1"/>
          </p:cNvSpPr>
          <p:nvPr>
            <p:ph idx="1"/>
          </p:nvPr>
        </p:nvSpPr>
        <p:spPr/>
        <p:txBody>
          <a:bodyPr>
            <a:normAutofit/>
          </a:bodyPr>
          <a:lstStyle/>
          <a:p>
            <a:pPr marL="0" indent="0">
              <a:buNone/>
            </a:pPr>
            <a:r>
              <a:rPr lang="en-US" sz="3200" dirty="0">
                <a:solidFill>
                  <a:schemeClr val="tx1"/>
                </a:solidFill>
              </a:rPr>
              <a:t>General requirements may vary journal to journal, but there are several key elements that are important to complete at this time to ensure proper Open Access processing later during publication</a:t>
            </a:r>
          </a:p>
          <a:p>
            <a:pPr lvl="1">
              <a:buFont typeface="Arial" panose="020B0604020202020204" pitchFamily="34" charset="0"/>
              <a:buChar char="•"/>
            </a:pPr>
            <a:r>
              <a:rPr lang="en-US" sz="3200" dirty="0">
                <a:solidFill>
                  <a:schemeClr val="tx2"/>
                </a:solidFill>
              </a:rPr>
              <a:t>Assigning Authors</a:t>
            </a:r>
          </a:p>
          <a:p>
            <a:pPr lvl="1">
              <a:buFont typeface="Arial" panose="020B0604020202020204" pitchFamily="34" charset="0"/>
              <a:buChar char="•"/>
            </a:pPr>
            <a:r>
              <a:rPr lang="en-US" sz="3200" dirty="0">
                <a:solidFill>
                  <a:schemeClr val="tx2"/>
                </a:solidFill>
              </a:rPr>
              <a:t>Identifying Institution</a:t>
            </a:r>
          </a:p>
        </p:txBody>
      </p:sp>
    </p:spTree>
    <p:extLst>
      <p:ext uri="{BB962C8B-B14F-4D97-AF65-F5344CB8AC3E}">
        <p14:creationId xmlns:p14="http://schemas.microsoft.com/office/powerpoint/2010/main" val="258279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150"/>
            <a:ext cx="11074400" cy="979488"/>
          </a:xfrm>
        </p:spPr>
        <p:txBody>
          <a:bodyPr/>
          <a:lstStyle/>
          <a:p>
            <a:r>
              <a:rPr lang="en-US" dirty="0"/>
              <a:t>Adding Authors During Submission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920" y="1417638"/>
            <a:ext cx="8253080" cy="4337385"/>
          </a:xfrm>
          <a:prstGeom prst="rect">
            <a:avLst/>
          </a:prstGeom>
          <a:ln w="12700">
            <a:solidFill>
              <a:schemeClr val="tx1"/>
            </a:solidFill>
          </a:ln>
        </p:spPr>
      </p:pic>
      <p:sp>
        <p:nvSpPr>
          <p:cNvPr id="5" name="TextBox 4"/>
          <p:cNvSpPr txBox="1"/>
          <p:nvPr/>
        </p:nvSpPr>
        <p:spPr>
          <a:xfrm>
            <a:off x="428131" y="1417638"/>
            <a:ext cx="2641600" cy="4770537"/>
          </a:xfrm>
          <a:prstGeom prst="rect">
            <a:avLst/>
          </a:prstGeom>
          <a:noFill/>
        </p:spPr>
        <p:txBody>
          <a:bodyPr wrap="square" rtlCol="0">
            <a:spAutoFit/>
          </a:bodyPr>
          <a:lstStyle/>
          <a:p>
            <a:r>
              <a:rPr lang="en-US" sz="1600" dirty="0"/>
              <a:t>The submitting author enters all co-author information.</a:t>
            </a:r>
          </a:p>
          <a:p>
            <a:endParaRPr lang="en-US" sz="1600" dirty="0"/>
          </a:p>
          <a:p>
            <a:r>
              <a:rPr lang="en-US" sz="1600" dirty="0"/>
              <a:t>If the co-author does not have an account, the submitting author will create one, and add institution data.</a:t>
            </a:r>
          </a:p>
          <a:p>
            <a:endParaRPr lang="en-US" sz="1600" dirty="0"/>
          </a:p>
          <a:p>
            <a:r>
              <a:rPr lang="en-US" sz="1600" b="1" u="sng" dirty="0">
                <a:solidFill>
                  <a:schemeClr val="tx2">
                    <a:lumMod val="60000"/>
                    <a:lumOff val="40000"/>
                  </a:schemeClr>
                </a:solidFill>
              </a:rPr>
              <a:t>The submitting author’s institution data will be used to match the author with their institutional OA account.</a:t>
            </a:r>
          </a:p>
          <a:p>
            <a:endParaRPr lang="en-US" sz="1600" dirty="0"/>
          </a:p>
          <a:p>
            <a:r>
              <a:rPr lang="en-US" sz="1600" dirty="0"/>
              <a:t>Note: Some institutions will not fund publication if their institution is not listed first.</a:t>
            </a:r>
          </a:p>
        </p:txBody>
      </p:sp>
      <p:sp>
        <p:nvSpPr>
          <p:cNvPr id="6" name="Rectangle 5"/>
          <p:cNvSpPr/>
          <p:nvPr/>
        </p:nvSpPr>
        <p:spPr>
          <a:xfrm>
            <a:off x="8163492" y="1672415"/>
            <a:ext cx="4124542" cy="1200329"/>
          </a:xfrm>
          <a:prstGeom prst="rect">
            <a:avLst/>
          </a:prstGeom>
        </p:spPr>
        <p:txBody>
          <a:bodyPr wrap="square">
            <a:spAutoFit/>
          </a:bodyPr>
          <a:lstStyle/>
          <a:p>
            <a:r>
              <a:rPr lang="de-DE" b="1" dirty="0">
                <a:solidFill>
                  <a:schemeClr val="tx2">
                    <a:lumMod val="60000"/>
                    <a:lumOff val="40000"/>
                  </a:schemeClr>
                </a:solidFill>
                <a:effectLst>
                  <a:outerShdw blurRad="38100" dist="38100" dir="2700000" algn="tl">
                    <a:srgbClr val="000000">
                      <a:alpha val="43137"/>
                    </a:srgbClr>
                  </a:outerShdw>
                </a:effectLst>
              </a:rPr>
              <a:t>PLEASE USE your INSTITUTIONAL EMAIL ADDRESS!</a:t>
            </a:r>
            <a:endParaRPr lang="en-US" b="1" dirty="0">
              <a:solidFill>
                <a:schemeClr val="tx2">
                  <a:lumMod val="60000"/>
                  <a:lumOff val="40000"/>
                </a:schemeClr>
              </a:solidFill>
              <a:effectLst>
                <a:outerShdw blurRad="38100" dist="38100" dir="2700000" algn="tl">
                  <a:srgbClr val="000000">
                    <a:alpha val="43137"/>
                  </a:srgbClr>
                </a:outerShdw>
              </a:effectLst>
            </a:endParaRPr>
          </a:p>
        </p:txBody>
      </p:sp>
      <p:cxnSp>
        <p:nvCxnSpPr>
          <p:cNvPr id="8" name="Straight Arrow Connector 7"/>
          <p:cNvCxnSpPr/>
          <p:nvPr/>
        </p:nvCxnSpPr>
        <p:spPr>
          <a:xfrm flipH="1">
            <a:off x="7916449" y="2872744"/>
            <a:ext cx="450937" cy="409075"/>
          </a:xfrm>
          <a:prstGeom prst="straightConnector1">
            <a:avLst/>
          </a:prstGeom>
          <a:ln w="76200">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64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Ringgold During Submission</a:t>
            </a:r>
          </a:p>
        </p:txBody>
      </p:sp>
      <p:sp>
        <p:nvSpPr>
          <p:cNvPr id="11" name="TextBox 10"/>
          <p:cNvSpPr txBox="1"/>
          <p:nvPr/>
        </p:nvSpPr>
        <p:spPr>
          <a:xfrm>
            <a:off x="8477956" y="1323826"/>
            <a:ext cx="3104444" cy="4247317"/>
          </a:xfrm>
          <a:prstGeom prst="rect">
            <a:avLst/>
          </a:prstGeom>
          <a:noFill/>
        </p:spPr>
        <p:txBody>
          <a:bodyPr wrap="square" rtlCol="0">
            <a:spAutoFit/>
          </a:bodyPr>
          <a:lstStyle/>
          <a:p>
            <a:r>
              <a:rPr lang="en-US" sz="1800" dirty="0"/>
              <a:t>Ringgold IDs are integrated in the submission system. </a:t>
            </a:r>
          </a:p>
          <a:p>
            <a:endParaRPr lang="en-US" sz="1800" dirty="0"/>
          </a:p>
          <a:p>
            <a:r>
              <a:rPr lang="en-US" sz="1800" b="1" dirty="0">
                <a:solidFill>
                  <a:schemeClr val="tx2">
                    <a:lumMod val="60000"/>
                    <a:lumOff val="40000"/>
                  </a:schemeClr>
                </a:solidFill>
              </a:rPr>
              <a:t>When adding an author’s institution information, the system will present the author with a list of institutions that most closely match what the author has entered.</a:t>
            </a:r>
          </a:p>
          <a:p>
            <a:endParaRPr lang="de-DE" sz="1800" b="1" dirty="0">
              <a:solidFill>
                <a:schemeClr val="tx2">
                  <a:lumMod val="60000"/>
                  <a:lumOff val="40000"/>
                </a:schemeClr>
              </a:solidFill>
            </a:endParaRPr>
          </a:p>
          <a:p>
            <a:endParaRPr lang="en-US" sz="1800" dirty="0"/>
          </a:p>
          <a:p>
            <a:r>
              <a:rPr lang="en-US" sz="1800" dirty="0"/>
              <a:t>If the author does not tie the affiliation to a Ringgold, a warning message appears.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65" y="1417638"/>
            <a:ext cx="6558878" cy="3358031"/>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680" y="3229595"/>
            <a:ext cx="3674306" cy="2780735"/>
          </a:xfrm>
          <a:prstGeom prst="rect">
            <a:avLst/>
          </a:prstGeom>
          <a:ln>
            <a:solidFill>
              <a:schemeClr val="tx1"/>
            </a:solidFill>
          </a:ln>
        </p:spPr>
      </p:pic>
      <p:sp>
        <p:nvSpPr>
          <p:cNvPr id="10" name="Down Arrow 9"/>
          <p:cNvSpPr/>
          <p:nvPr/>
        </p:nvSpPr>
        <p:spPr>
          <a:xfrm rot="2711451">
            <a:off x="7193009" y="1986324"/>
            <a:ext cx="529702" cy="1837855"/>
          </a:xfrm>
          <a:prstGeom prst="downArrow">
            <a:avLst>
              <a:gd name="adj1" fmla="val 28549"/>
              <a:gd name="adj2" fmla="val 8347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4" name="Rectangle 3"/>
          <p:cNvSpPr/>
          <p:nvPr/>
        </p:nvSpPr>
        <p:spPr>
          <a:xfrm>
            <a:off x="3381851" y="1487102"/>
            <a:ext cx="3237415" cy="1015663"/>
          </a:xfrm>
          <a:prstGeom prst="rect">
            <a:avLst/>
          </a:prstGeom>
        </p:spPr>
        <p:txBody>
          <a:bodyPr wrap="square">
            <a:spAutoFit/>
          </a:bodyPr>
          <a:lstStyle/>
          <a:p>
            <a:r>
              <a:rPr lang="de-DE" sz="2000" b="1" dirty="0">
                <a:solidFill>
                  <a:schemeClr val="tx2">
                    <a:lumMod val="60000"/>
                    <a:lumOff val="40000"/>
                  </a:schemeClr>
                </a:solidFill>
              </a:rPr>
              <a:t>PLEASE SELECT THE INSTITUTION NAME FROM THE DROPDOWN</a:t>
            </a:r>
            <a:endParaRPr lang="en-US" sz="2000" b="1" dirty="0">
              <a:solidFill>
                <a:schemeClr val="tx2">
                  <a:lumMod val="60000"/>
                  <a:lumOff val="40000"/>
                </a:schemeClr>
              </a:solidFill>
            </a:endParaRPr>
          </a:p>
        </p:txBody>
      </p:sp>
      <p:cxnSp>
        <p:nvCxnSpPr>
          <p:cNvPr id="7" name="Straight Arrow Connector 6"/>
          <p:cNvCxnSpPr/>
          <p:nvPr/>
        </p:nvCxnSpPr>
        <p:spPr>
          <a:xfrm flipH="1">
            <a:off x="3181611" y="2577495"/>
            <a:ext cx="438411" cy="409064"/>
          </a:xfrm>
          <a:prstGeom prst="straightConnector1">
            <a:avLst/>
          </a:prstGeom>
          <a:ln w="76200">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694841"/>
      </p:ext>
    </p:extLst>
  </p:cSld>
  <p:clrMapOvr>
    <a:masterClrMapping/>
  </p:clrMapOvr>
</p:sld>
</file>

<file path=ppt/theme/theme1.xml><?xml version="1.0" encoding="utf-8"?>
<a:theme xmlns:a="http://schemas.openxmlformats.org/drawingml/2006/main" name="IEEE theme 2">
  <a:themeElements>
    <a:clrScheme name="IEEE Theme Colors">
      <a:dk1>
        <a:srgbClr val="404040"/>
      </a:dk1>
      <a:lt1>
        <a:srgbClr val="FFFFFF"/>
      </a:lt1>
      <a:dk2>
        <a:srgbClr val="0066A1"/>
      </a:dk2>
      <a:lt2>
        <a:srgbClr val="808080"/>
      </a:lt2>
      <a:accent1>
        <a:srgbClr val="69BE28"/>
      </a:accent1>
      <a:accent2>
        <a:srgbClr val="E37222"/>
      </a:accent2>
      <a:accent3>
        <a:srgbClr val="009FDA"/>
      </a:accent3>
      <a:accent4>
        <a:srgbClr val="6B1F7C"/>
      </a:accent4>
      <a:accent5>
        <a:srgbClr val="810031"/>
      </a:accent5>
      <a:accent6>
        <a:srgbClr val="CC7E2B"/>
      </a:accent6>
      <a:hlink>
        <a:srgbClr val="009FDA"/>
      </a:hlink>
      <a:folHlink>
        <a:srgbClr val="00678F"/>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EEE theme 2" id="{C3AC1015-7B3D-4BAB-AAC2-AFB99B2950B9}" vid="{54BA0BE2-979A-4C4A-8454-B01CD802223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759D2D3626034D8525D17E6F58DE7F" ma:contentTypeVersion="14" ma:contentTypeDescription="Create a new document." ma:contentTypeScope="" ma:versionID="2bc353f3e8c3c11ad52be8015725199f">
  <xsd:schema xmlns:xsd="http://www.w3.org/2001/XMLSchema" xmlns:xs="http://www.w3.org/2001/XMLSchema" xmlns:p="http://schemas.microsoft.com/office/2006/metadata/properties" xmlns:ns1="http://schemas.microsoft.com/sharepoint/v3" xmlns:ns3="55463c9b-1552-458e-a279-5bc0424f0964" xmlns:ns4="918d4ce6-b7f1-4ed6-8ace-7b59d49110de" targetNamespace="http://schemas.microsoft.com/office/2006/metadata/properties" ma:root="true" ma:fieldsID="cd9e9ba2f644daafa1998afaaf4f7df2" ns1:_="" ns3:_="" ns4:_="">
    <xsd:import namespace="http://schemas.microsoft.com/sharepoint/v3"/>
    <xsd:import namespace="55463c9b-1552-458e-a279-5bc0424f0964"/>
    <xsd:import namespace="918d4ce6-b7f1-4ed6-8ace-7b59d49110d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463c9b-1552-458e-a279-5bc0424f09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d4ce6-b7f1-4ed6-8ace-7b59d49110d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F2754A3-0AE5-4250-AFCB-7032D4C14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463c9b-1552-458e-a279-5bc0424f0964"/>
    <ds:schemaRef ds:uri="918d4ce6-b7f1-4ed6-8ace-7b59d4911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85272-226D-4FF9-8A3C-57940618ABCD}">
  <ds:schemaRefs>
    <ds:schemaRef ds:uri="http://schemas.microsoft.com/sharepoint/v3/contenttype/forms"/>
  </ds:schemaRefs>
</ds:datastoreItem>
</file>

<file path=customXml/itemProps3.xml><?xml version="1.0" encoding="utf-8"?>
<ds:datastoreItem xmlns:ds="http://schemas.openxmlformats.org/officeDocument/2006/customXml" ds:itemID="{898138BE-0A63-447E-A025-83D4B25C0E9E}">
  <ds:schemaRefs>
    <ds:schemaRef ds:uri="55463c9b-1552-458e-a279-5bc0424f0964"/>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918d4ce6-b7f1-4ed6-8ace-7b59d49110d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IEEE theme 2</Template>
  <TotalTime>6490</TotalTime>
  <Words>890</Words>
  <Application>Microsoft Office PowerPoint</Application>
  <PresentationFormat>Ευρεία οθόνη</PresentationFormat>
  <Paragraphs>83</Paragraphs>
  <Slides>18</Slides>
  <Notes>0</Notes>
  <HiddenSlides>1</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Trebuchet MS</vt:lpstr>
      <vt:lpstr>Verdana</vt:lpstr>
      <vt:lpstr>Wingdings 2</vt:lpstr>
      <vt:lpstr>IEEE theme 2</vt:lpstr>
      <vt:lpstr>Guide for IEEE Authors in Greece</vt:lpstr>
      <vt:lpstr>Choosing Where to Submit</vt:lpstr>
      <vt:lpstr>Παρουσίαση του PowerPoint</vt:lpstr>
      <vt:lpstr>Παρουσίαση του PowerPoint</vt:lpstr>
      <vt:lpstr>Submission Process – OA vs. Hybrid</vt:lpstr>
      <vt:lpstr>Step 1 of Submission to an OA Only Journal  </vt:lpstr>
      <vt:lpstr>Submission process – Step 2</vt:lpstr>
      <vt:lpstr>Adding Authors During Submission</vt:lpstr>
      <vt:lpstr>Connecting Ringgold During Submission</vt:lpstr>
      <vt:lpstr>Entering Funding Information at Submission</vt:lpstr>
      <vt:lpstr>Acceptance</vt:lpstr>
      <vt:lpstr>Post acceptance – hybrid review</vt:lpstr>
      <vt:lpstr>Post acceptance – copyright selection</vt:lpstr>
      <vt:lpstr>Παρουσίαση του PowerPoint</vt:lpstr>
      <vt:lpstr>eCF – step 5</vt:lpstr>
      <vt:lpstr>RightsLink for Scientific Communications (RLSC)</vt:lpstr>
      <vt:lpstr>Approving requests</vt:lpstr>
      <vt:lpstr>Need additional assistance?</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Thom</dc:creator>
  <cp:lastModifiedBy>Φραντζή Μαρία</cp:lastModifiedBy>
  <cp:revision>116</cp:revision>
  <dcterms:created xsi:type="dcterms:W3CDTF">2019-04-19T13:14:22Z</dcterms:created>
  <dcterms:modified xsi:type="dcterms:W3CDTF">2025-12-23T07:17:34Z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0x01010047759D2D3626034D8525D17E6F58DE7F</vt:lpwstr>
  </property>
</Properties>
</file>